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1253" r:id="rId2"/>
    <p:sldId id="1041" r:id="rId3"/>
    <p:sldId id="1162" r:id="rId4"/>
    <p:sldId id="1163" r:id="rId5"/>
    <p:sldId id="1164" r:id="rId6"/>
    <p:sldId id="1165" r:id="rId7"/>
    <p:sldId id="1166" r:id="rId8"/>
    <p:sldId id="1167" r:id="rId9"/>
    <p:sldId id="1168" r:id="rId10"/>
    <p:sldId id="1169" r:id="rId11"/>
    <p:sldId id="1170" r:id="rId12"/>
    <p:sldId id="1171" r:id="rId13"/>
    <p:sldId id="1172" r:id="rId14"/>
    <p:sldId id="1173" r:id="rId15"/>
    <p:sldId id="1174" r:id="rId16"/>
    <p:sldId id="1042" r:id="rId17"/>
    <p:sldId id="1068" r:id="rId18"/>
    <p:sldId id="1069" r:id="rId19"/>
    <p:sldId id="1070" r:id="rId20"/>
    <p:sldId id="1072" r:id="rId21"/>
    <p:sldId id="1073" r:id="rId22"/>
    <p:sldId id="1074" r:id="rId23"/>
    <p:sldId id="1076" r:id="rId24"/>
    <p:sldId id="1077" r:id="rId25"/>
    <p:sldId id="1078" r:id="rId26"/>
    <p:sldId id="1079" r:id="rId27"/>
    <p:sldId id="1080" r:id="rId28"/>
    <p:sldId id="1081" r:id="rId29"/>
    <p:sldId id="1084" r:id="rId30"/>
    <p:sldId id="1085" r:id="rId31"/>
    <p:sldId id="1086" r:id="rId32"/>
    <p:sldId id="965" r:id="rId33"/>
    <p:sldId id="966" r:id="rId34"/>
    <p:sldId id="967" r:id="rId35"/>
    <p:sldId id="1258" r:id="rId36"/>
    <p:sldId id="1259" r:id="rId37"/>
    <p:sldId id="1087" r:id="rId38"/>
    <p:sldId id="1088" r:id="rId39"/>
    <p:sldId id="1089" r:id="rId40"/>
    <p:sldId id="1095" r:id="rId41"/>
    <p:sldId id="1093" r:id="rId42"/>
    <p:sldId id="1260" r:id="rId43"/>
    <p:sldId id="1050" r:id="rId44"/>
    <p:sldId id="1112" r:id="rId45"/>
    <p:sldId id="1113" r:id="rId46"/>
    <p:sldId id="1262" r:id="rId47"/>
    <p:sldId id="1114" r:id="rId48"/>
    <p:sldId id="1116" r:id="rId49"/>
    <p:sldId id="1125" r:id="rId50"/>
    <p:sldId id="1117" r:id="rId51"/>
    <p:sldId id="111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5"/>
    <p:restoredTop sz="70501"/>
  </p:normalViewPr>
  <p:slideViewPr>
    <p:cSldViewPr snapToGrid="0" snapToObjects="1">
      <p:cViewPr varScale="1">
        <p:scale>
          <a:sx n="75" d="100"/>
          <a:sy n="75" d="100"/>
        </p:scale>
        <p:origin x="1136" y="184"/>
      </p:cViewPr>
      <p:guideLst>
        <p:guide orient="horz" pos="9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78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03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850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46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</a:t>
            </a:r>
          </a:p>
          <a:p>
            <a:r>
              <a:rPr lang="en-US" dirty="0"/>
              <a:t>– deliverers package to receiver without any bit loss, organized and accurate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overhead</a:t>
            </a:r>
          </a:p>
          <a:p>
            <a:endParaRPr lang="en-US" dirty="0"/>
          </a:p>
          <a:p>
            <a:r>
              <a:rPr lang="en-US" dirty="0"/>
              <a:t>Disadvantage: No encryption.</a:t>
            </a:r>
          </a:p>
          <a:p>
            <a:endParaRPr lang="en-US" dirty="0"/>
          </a:p>
          <a:p>
            <a:r>
              <a:rPr lang="en-US" dirty="0"/>
              <a:t>UDP </a:t>
            </a:r>
          </a:p>
          <a:p>
            <a:pPr marL="171450" indent="-171450">
              <a:buFontTx/>
              <a:buChar char="-"/>
            </a:pPr>
            <a:r>
              <a:rPr lang="en-US" dirty="0"/>
              <a:t>Less overhead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is good for real-time service.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Less time delay and best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Ex: streaming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012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FBFBF"/>
                </a:solidFill>
                <a:effectLst/>
                <a:latin typeface="Google Sans"/>
              </a:rPr>
              <a:t>Internet telephony refers to 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/>
              </a:rPr>
              <a:t>communications services—voice, fax, SMS, or voice-messaging applications that are transported via the Internet, rather than the Public Switched Telephone Network (PSTN)</a:t>
            </a:r>
            <a:r>
              <a:rPr lang="en-US" b="0" i="0" dirty="0">
                <a:solidFill>
                  <a:srgbClr val="BFBFBF"/>
                </a:solidFill>
                <a:effectLst/>
                <a:latin typeface="Google Sans"/>
              </a:rPr>
              <a:t>.</a:t>
            </a:r>
          </a:p>
          <a:p>
            <a:endParaRPr lang="en-US" b="0" i="0" dirty="0">
              <a:solidFill>
                <a:srgbClr val="BFBFBF"/>
              </a:solidFill>
              <a:effectLst/>
              <a:latin typeface="Google Sans"/>
            </a:endParaRPr>
          </a:p>
          <a:p>
            <a:r>
              <a:rPr lang="en-US" b="0" i="0" dirty="0">
                <a:solidFill>
                  <a:srgbClr val="BFBFBF"/>
                </a:solidFill>
                <a:effectLst/>
                <a:latin typeface="Google Sans"/>
              </a:rPr>
              <a:t>- DASH &gt; HTTP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911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835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Wireshark </a:t>
            </a:r>
          </a:p>
          <a:p>
            <a:r>
              <a:rPr lang="en-US" dirty="0"/>
              <a:t>HTTPS needs additional key &amp; is encrypted. </a:t>
            </a:r>
          </a:p>
          <a:p>
            <a:r>
              <a:rPr lang="en-US" dirty="0"/>
              <a:t>Where the session key is located?</a:t>
            </a:r>
          </a:p>
          <a:p>
            <a:endParaRPr lang="en-US" dirty="0"/>
          </a:p>
          <a:p>
            <a:r>
              <a:rPr lang="en-US" dirty="0"/>
              <a:t>HTTP can be easily accessed by the </a:t>
            </a:r>
            <a:r>
              <a:rPr lang="en-US" dirty="0" err="1"/>
              <a:t>wireshark</a:t>
            </a:r>
            <a:r>
              <a:rPr lang="en-US" dirty="0"/>
              <a:t>.</a:t>
            </a:r>
          </a:p>
          <a:p>
            <a:r>
              <a:rPr lang="en-US" dirty="0"/>
              <a:t>HTTPS vs HTTP difference.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180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898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82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3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02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244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747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681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08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93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01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101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146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90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26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02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9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86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32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694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03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580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231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re:</a:t>
            </a:r>
            <a:r>
              <a:rPr lang="en-US" baseline="0" dirty="0"/>
              <a:t> poor content providers – like in real-estate, location is everything.  servers want to be close to clients.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248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minutes (recall earlier delay versus arrival rate curve from Chapter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5438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00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246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164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31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786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DNS uses UDP, as it has many requests.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97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596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2638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5654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137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36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38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682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32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200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56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039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9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Relationship Id="rId2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6E6E-0B02-8D9D-BC53-50A0BB6C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92" y="1793875"/>
            <a:ext cx="11124616" cy="20002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+mn-lt"/>
              </a:rPr>
              <a:t>CSCE 5580 – Computer Networks</a:t>
            </a:r>
            <a:br>
              <a:rPr lang="en-US" sz="6000" dirty="0">
                <a:latin typeface="+mn-lt"/>
              </a:rPr>
            </a:br>
            <a:br>
              <a:rPr lang="en-US" sz="6000" dirty="0">
                <a:latin typeface="+mn-lt"/>
              </a:rPr>
            </a:br>
            <a:r>
              <a:rPr lang="en-US" b="0" dirty="0">
                <a:latin typeface="+mn-lt"/>
              </a:rPr>
              <a:t>Instructor: Tao Wang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669B-8D2F-E358-931F-960039FD1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8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Addressing processes</a:t>
            </a:r>
            <a:endParaRPr lang="en-US" sz="4400" dirty="0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4B0603A7-FD76-E142-950F-40A4CCA78957}"/>
              </a:ext>
            </a:extLst>
          </p:cNvPr>
          <p:cNvSpPr txBox="1">
            <a:spLocks noChangeArrowheads="1"/>
          </p:cNvSpPr>
          <p:nvPr/>
        </p:nvSpPr>
        <p:spPr>
          <a:xfrm>
            <a:off x="695101" y="1464896"/>
            <a:ext cx="496447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receive messages, process  must have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device has unique 32-bit IP address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  IP address of host on which process runs suffice for identifying the process?</a:t>
            </a: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3FB47D89-608E-6B48-B260-00596EFC3969}"/>
              </a:ext>
            </a:extLst>
          </p:cNvPr>
          <p:cNvSpPr txBox="1">
            <a:spLocks noChangeArrowheads="1"/>
          </p:cNvSpPr>
          <p:nvPr/>
        </p:nvSpPr>
        <p:spPr>
          <a:xfrm>
            <a:off x="5927834" y="1464896"/>
            <a:ext cx="6127531" cy="5218112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includes both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associated with process on host.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 port numbers: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server: 80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server: 25</a:t>
            </a:r>
          </a:p>
          <a:p>
            <a:pPr lvl="0"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send HTTP message to </a:t>
            </a:r>
            <a:r>
              <a:rPr lang="en-US" altLang="en-US" dirty="0" err="1">
                <a:solidFill>
                  <a:prstClr val="black"/>
                </a:solidFill>
                <a:ea typeface="ＭＳ Ｐゴシック" panose="020B0600070205080204" pitchFamily="34" charset="-128"/>
              </a:rPr>
              <a:t>computerscience.engineering.unt.edu</a:t>
            </a:r>
            <a:r>
              <a:rPr lang="zh-CN" alt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web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server:</a:t>
            </a:r>
          </a:p>
          <a:p>
            <a:pPr lvl="1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address: </a:t>
            </a:r>
            <a:r>
              <a:rPr lang="en-US" dirty="0"/>
              <a:t>129.120.108.147</a:t>
            </a:r>
            <a:endParaRPr kumimoji="0" lang="en-US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80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more shortly…</a:t>
            </a: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E09403B9-43A8-5149-B58E-34440F6A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85" y="4507034"/>
            <a:ext cx="431451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processes can be running on same host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1946457-0440-7A46-8315-47A8A412F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4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An application-layer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rotocol </a:t>
            </a:r>
            <a:r>
              <a:rPr lang="en-US" altLang="en-US" dirty="0">
                <a:ea typeface="ＭＳ Ｐゴシック" panose="020B0600070205080204" pitchFamily="34" charset="-128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</a:rPr>
              <a:t>efines:</a:t>
            </a:r>
            <a:endParaRPr lang="en-US" sz="44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51B37A-10ED-6C4A-A5F1-4B1BE824E86A}"/>
              </a:ext>
            </a:extLst>
          </p:cNvPr>
          <p:cNvSpPr txBox="1">
            <a:spLocks noChangeArrowheads="1"/>
          </p:cNvSpPr>
          <p:nvPr/>
        </p:nvSpPr>
        <p:spPr>
          <a:xfrm>
            <a:off x="759182" y="1464838"/>
            <a:ext cx="529730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types of messages exchanged,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request, response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syntax: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fields in messages &amp; how fields are delineated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semantics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meaning of information in fields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rules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when and how processes send &amp; respond to messages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3FA004C-2235-334F-8814-1F36401D2A86}"/>
              </a:ext>
            </a:extLst>
          </p:cNvPr>
          <p:cNvSpPr txBox="1">
            <a:spLocks noChangeArrowheads="1"/>
          </p:cNvSpPr>
          <p:nvPr/>
        </p:nvSpPr>
        <p:spPr>
          <a:xfrm>
            <a:off x="6555631" y="1474670"/>
            <a:ext cx="475866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open protocols:</a:t>
            </a:r>
          </a:p>
          <a:p>
            <a:pPr marL="460375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defined in RFCs, everyone has access to protocol definition</a:t>
            </a:r>
          </a:p>
          <a:p>
            <a:pPr marL="460375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allows for interoperability</a:t>
            </a:r>
          </a:p>
          <a:p>
            <a:pPr marL="460375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HTTP, SMTP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proprietary protocols:</a:t>
            </a:r>
          </a:p>
          <a:p>
            <a:pPr marL="527050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Skype, Zoom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E3DF4-2D02-7D4F-B76E-99CD4324F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3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What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does an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 need?</a:t>
            </a:r>
            <a:endParaRPr lang="en-US" sz="44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A2F19F9-C8D7-114F-8257-FB4D95438E3B}"/>
              </a:ext>
            </a:extLst>
          </p:cNvPr>
          <p:cNvSpPr txBox="1">
            <a:spLocks noChangeArrowheads="1"/>
          </p:cNvSpPr>
          <p:nvPr/>
        </p:nvSpPr>
        <p:spPr>
          <a:xfrm>
            <a:off x="676025" y="1406872"/>
            <a:ext cx="4972505" cy="27971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integrity</a:t>
            </a:r>
          </a:p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apps (e.g., file transfer, web transactions) require 100% reliable data transfer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apps (e.g., audio) can tolerate some loss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728678F-8DEF-4046-89DA-20D9B309E935}"/>
              </a:ext>
            </a:extLst>
          </p:cNvPr>
          <p:cNvSpPr txBox="1">
            <a:spLocks noChangeArrowheads="1"/>
          </p:cNvSpPr>
          <p:nvPr/>
        </p:nvSpPr>
        <p:spPr>
          <a:xfrm>
            <a:off x="544999" y="4365808"/>
            <a:ext cx="5572612" cy="244316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Internet telephony, interactive games) require low delay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205150-A642-0847-95C4-8C48A24DA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691" y="1377376"/>
            <a:ext cx="497250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multimedia) require minimum amount of throughput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other apps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 apps”) make use of whatever throughput they get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EA7119B-8447-E949-AF1B-51F99BABC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66" y="4830189"/>
            <a:ext cx="4533593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security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encryption, data integrity, …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A58A9F-013E-E14B-A97A-3F5139157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2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Transport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</a:t>
            </a:r>
            <a:r>
              <a:rPr lang="en-US" altLang="en-US" dirty="0">
                <a:ea typeface="ＭＳ Ｐゴシック" panose="020B0600070205080204" pitchFamily="34" charset="-128"/>
              </a:rPr>
              <a:t>r</a:t>
            </a:r>
            <a:r>
              <a:rPr lang="en-US" altLang="en-US" sz="4400" dirty="0">
                <a:ea typeface="ＭＳ Ｐゴシック" panose="020B0600070205080204" pitchFamily="34" charset="-128"/>
              </a:rPr>
              <a:t>equirements: common apps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AFA70EB7-D6E6-AF43-A3B7-A9035670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968" y="1539349"/>
            <a:ext cx="2009076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loss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2B53E900-CFB4-8641-AD80-727AE9380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692" y="1537762"/>
            <a:ext cx="3025344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audio: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5Kbps-1Mbps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10Kbps-5Mbps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same as above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Kbps+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7DDCF5FE-9982-C44D-9FFC-E56BA98BF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9064" y="1585760"/>
            <a:ext cx="2936433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sensitive?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msec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few secs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msec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 and no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DCA62624-6B99-2E4F-9C54-E08632D8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70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protocols services</a:t>
            </a:r>
            <a:endParaRPr lang="en-US" sz="44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DE501EC-BB63-AE43-9802-69590E95725F}"/>
              </a:ext>
            </a:extLst>
          </p:cNvPr>
          <p:cNvSpPr txBox="1">
            <a:spLocks noChangeArrowheads="1"/>
          </p:cNvSpPr>
          <p:nvPr/>
        </p:nvSpPr>
        <p:spPr>
          <a:xfrm>
            <a:off x="753320" y="1383910"/>
            <a:ext cx="6016137" cy="4953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service: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 transport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 sending and receiving process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flow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won’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overwhelm receiver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throttle sender when network overloaded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connection-oriented: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setup required between client and server processes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 not provide: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timing, minimum throughput guarantee, security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85CB224-459F-9A46-AAC8-FC8111271826}"/>
              </a:ext>
            </a:extLst>
          </p:cNvPr>
          <p:cNvSpPr txBox="1">
            <a:spLocks noChangeArrowheads="1"/>
          </p:cNvSpPr>
          <p:nvPr/>
        </p:nvSpPr>
        <p:spPr>
          <a:xfrm>
            <a:off x="6924091" y="1395634"/>
            <a:ext cx="503872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81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service: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unreliable data transfer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sending and receiving process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 provide: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reliability, flow control, congestion control, timing, throughput guarantee, security, or connection setup.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063EBCE-3A03-8F4C-B279-46497740F45C}"/>
              </a:ext>
            </a:extLst>
          </p:cNvPr>
          <p:cNvSpPr txBox="1">
            <a:spLocks noChangeArrowheads="1"/>
          </p:cNvSpPr>
          <p:nvPr/>
        </p:nvSpPr>
        <p:spPr>
          <a:xfrm>
            <a:off x="7316721" y="5388865"/>
            <a:ext cx="3651156" cy="125964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bother? 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there a UDP?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16E5A18-9D2E-8A4C-A214-8B012F330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8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applications, and transport protocols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telephony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4">
            <a:extLst>
              <a:ext uri="{FF2B5EF4-FFF2-40B4-BE49-F238E27FC236}">
                <a16:creationId xmlns:a16="http://schemas.microsoft.com/office/drawing/2014/main" id="{5B1BE3BE-D970-9F49-A4D6-24B7C05F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21" y="1113609"/>
            <a:ext cx="4019427" cy="51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layer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FTP [RFC 959]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[RFC 5321]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[RFC 7230,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9110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SIP [RFC 3261], RTP [RFC 3550], or proprietary HTTP [RFC 7230], DASH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WOW, FPS (proprietary) 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EC200A6A-DCEC-4843-B6A0-ED8F92661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541" y="1566040"/>
            <a:ext cx="2914772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or UDP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UDP or TCP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3C3B59E-F3F5-494A-B878-7AC0C33A9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2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Principles of network applications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prstClr val="white">
                  <a:lumMod val="75000"/>
                </a:prstClr>
              </a:buClr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Domain Name System DNS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E-mail, SMTP, IMAP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P2P applications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Kurose&amp;Ross 8th edition photo">
            <a:extLst>
              <a:ext uri="{FF2B5EF4-FFF2-40B4-BE49-F238E27FC236}">
                <a16:creationId xmlns:a16="http://schemas.microsoft.com/office/drawing/2014/main" id="{95F7992F-0B40-8A40-9C6C-9B0007DB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3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Web and HTTP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AB7AFB9-05B7-8F45-B2AB-A2B2DBC22CCE}"/>
              </a:ext>
            </a:extLst>
          </p:cNvPr>
          <p:cNvSpPr txBox="1">
            <a:spLocks noChangeArrowheads="1"/>
          </p:cNvSpPr>
          <p:nvPr/>
        </p:nvSpPr>
        <p:spPr>
          <a:xfrm>
            <a:off x="669395" y="1559756"/>
            <a:ext cx="10774192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First, a quick review…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objects,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each of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which can be stored on different Web servers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 can be HTML file, JPEG image, Java applet, audio file,…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base HTML-file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which includes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several referenced objects, each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addressable by a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URL,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e.g.,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A0C8A734-DC35-F347-AF3E-C7E64B7D785E}"/>
              </a:ext>
            </a:extLst>
          </p:cNvPr>
          <p:cNvGrpSpPr>
            <a:grpSpLocks/>
          </p:cNvGrpSpPr>
          <p:nvPr/>
        </p:nvGrpSpPr>
        <p:grpSpPr bwMode="auto">
          <a:xfrm>
            <a:off x="2463366" y="4853073"/>
            <a:ext cx="6835775" cy="1144588"/>
            <a:chOff x="788" y="2955"/>
            <a:chExt cx="4306" cy="721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07B49400-3628-264C-8D3A-69378F85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" y="2955"/>
              <a:ext cx="41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www.someschool.edu/someDept/pic.gif</a:t>
              </a: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5B0BF68B-EFB6-904F-A81E-8D4DB716D3B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F004AC2-43AC-6449-B799-0D73A5E5822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4D5B851A-267A-1546-B45E-931C3F7AF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" y="3388"/>
              <a:ext cx="10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host name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4EA9C80E-6BB3-B44E-A522-3C7B027B4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338"/>
              <a:ext cx="10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path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name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E9D565-6810-E44B-9B1D-6FAB7B7F8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2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</a:t>
            </a:r>
            <a:endParaRPr lang="en-US" sz="4400" dirty="0"/>
          </a:p>
        </p:txBody>
      </p:sp>
      <p:sp>
        <p:nvSpPr>
          <p:cNvPr id="71" name="Rectangle 3">
            <a:extLst>
              <a:ext uri="{FF2B5EF4-FFF2-40B4-BE49-F238E27FC236}">
                <a16:creationId xmlns:a16="http://schemas.microsoft.com/office/drawing/2014/main" id="{D0A9535F-9718-644A-A429-D02A2397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9" y="1608374"/>
            <a:ext cx="598817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HTTP: hypertext transfer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Web’</a:t>
            </a:r>
            <a:r>
              <a:rPr kumimoji="0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application-layer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client/server model: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browser that requests, receives, (using HTTP protocol) and 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displays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”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objects 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server sends (using HTTP protocol) objects in response to requests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75" name="Group 35">
            <a:extLst>
              <a:ext uri="{FF2B5EF4-FFF2-40B4-BE49-F238E27FC236}">
                <a16:creationId xmlns:a16="http://schemas.microsoft.com/office/drawing/2014/main" id="{9F18C3DA-1F75-254F-8252-0752283DD6D8}"/>
              </a:ext>
            </a:extLst>
          </p:cNvPr>
          <p:cNvGrpSpPr>
            <a:grpSpLocks/>
          </p:cNvGrpSpPr>
          <p:nvPr/>
        </p:nvGrpSpPr>
        <p:grpSpPr bwMode="auto">
          <a:xfrm>
            <a:off x="8129954" y="2391117"/>
            <a:ext cx="2101850" cy="946150"/>
            <a:chOff x="3640" y="1346"/>
            <a:chExt cx="1324" cy="596"/>
          </a:xfrm>
        </p:grpSpPr>
        <p:sp>
          <p:nvSpPr>
            <p:cNvPr id="76" name="Line 19">
              <a:extLst>
                <a:ext uri="{FF2B5EF4-FFF2-40B4-BE49-F238E27FC236}">
                  <a16:creationId xmlns:a16="http://schemas.microsoft.com/office/drawing/2014/main" id="{32A5B725-224A-8641-84D7-5E247267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FF1AA49-1EC5-FD4D-A4C7-4E97FBE8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78" name="Group 36">
            <a:extLst>
              <a:ext uri="{FF2B5EF4-FFF2-40B4-BE49-F238E27FC236}">
                <a16:creationId xmlns:a16="http://schemas.microsoft.com/office/drawing/2014/main" id="{CCF7DC4F-F784-E14E-9279-0C9C13F3B891}"/>
              </a:ext>
            </a:extLst>
          </p:cNvPr>
          <p:cNvGrpSpPr>
            <a:grpSpLocks/>
          </p:cNvGrpSpPr>
          <p:nvPr/>
        </p:nvGrpSpPr>
        <p:grpSpPr bwMode="auto">
          <a:xfrm>
            <a:off x="8241079" y="2599080"/>
            <a:ext cx="1971675" cy="904875"/>
            <a:chOff x="4141" y="394"/>
            <a:chExt cx="1242" cy="570"/>
          </a:xfrm>
        </p:grpSpPr>
        <p:sp>
          <p:nvSpPr>
            <p:cNvPr id="79" name="Line 20">
              <a:extLst>
                <a:ext uri="{FF2B5EF4-FFF2-40B4-BE49-F238E27FC236}">
                  <a16:creationId xmlns:a16="http://schemas.microsoft.com/office/drawing/2014/main" id="{162E51BA-C1E2-004B-832B-C97F73DD4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26">
              <a:extLst>
                <a:ext uri="{FF2B5EF4-FFF2-40B4-BE49-F238E27FC236}">
                  <a16:creationId xmlns:a16="http://schemas.microsoft.com/office/drawing/2014/main" id="{8A281BFE-8385-CA42-BA62-2631AB1C4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1" name="Group 37">
            <a:extLst>
              <a:ext uri="{FF2B5EF4-FFF2-40B4-BE49-F238E27FC236}">
                <a16:creationId xmlns:a16="http://schemas.microsoft.com/office/drawing/2014/main" id="{75AC8EC6-FB97-154F-8581-1A51362C9E51}"/>
              </a:ext>
            </a:extLst>
          </p:cNvPr>
          <p:cNvGrpSpPr>
            <a:grpSpLocks/>
          </p:cNvGrpSpPr>
          <p:nvPr/>
        </p:nvGrpSpPr>
        <p:grpSpPr bwMode="auto">
          <a:xfrm rot="-3183056">
            <a:off x="8106142" y="3884955"/>
            <a:ext cx="2101850" cy="946150"/>
            <a:chOff x="3640" y="1346"/>
            <a:chExt cx="1324" cy="596"/>
          </a:xfrm>
        </p:grpSpPr>
        <p:sp>
          <p:nvSpPr>
            <p:cNvPr id="82" name="Line 19">
              <a:extLst>
                <a:ext uri="{FF2B5EF4-FFF2-40B4-BE49-F238E27FC236}">
                  <a16:creationId xmlns:a16="http://schemas.microsoft.com/office/drawing/2014/main" id="{69FABD09-8D01-A244-A69C-7220481CA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Text Box 24">
              <a:extLst>
                <a:ext uri="{FF2B5EF4-FFF2-40B4-BE49-F238E27FC236}">
                  <a16:creationId xmlns:a16="http://schemas.microsoft.com/office/drawing/2014/main" id="{96F64D17-51D6-0A4A-BDA6-07C403F43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4" name="Group 40">
            <a:extLst>
              <a:ext uri="{FF2B5EF4-FFF2-40B4-BE49-F238E27FC236}">
                <a16:creationId xmlns:a16="http://schemas.microsoft.com/office/drawing/2014/main" id="{B9736B82-D8C5-DA43-B8F2-093DA6AB6E5D}"/>
              </a:ext>
            </a:extLst>
          </p:cNvPr>
          <p:cNvGrpSpPr>
            <a:grpSpLocks/>
          </p:cNvGrpSpPr>
          <p:nvPr/>
        </p:nvGrpSpPr>
        <p:grpSpPr bwMode="auto">
          <a:xfrm rot="-3264937">
            <a:off x="8152179" y="4124667"/>
            <a:ext cx="1971675" cy="904875"/>
            <a:chOff x="4141" y="394"/>
            <a:chExt cx="1242" cy="570"/>
          </a:xfrm>
        </p:grpSpPr>
        <p:sp>
          <p:nvSpPr>
            <p:cNvPr id="85" name="Line 20">
              <a:extLst>
                <a:ext uri="{FF2B5EF4-FFF2-40B4-BE49-F238E27FC236}">
                  <a16:creationId xmlns:a16="http://schemas.microsoft.com/office/drawing/2014/main" id="{1D55C3D5-A428-CC44-8B43-7C6CB47D0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Text Box 26">
              <a:extLst>
                <a:ext uri="{FF2B5EF4-FFF2-40B4-BE49-F238E27FC236}">
                  <a16:creationId xmlns:a16="http://schemas.microsoft.com/office/drawing/2014/main" id="{98847E99-AF68-1F43-AC46-9AD80D645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7724E3-B9EF-784C-81CF-0208D90CEEBE}"/>
              </a:ext>
            </a:extLst>
          </p:cNvPr>
          <p:cNvGrpSpPr/>
          <p:nvPr/>
        </p:nvGrpSpPr>
        <p:grpSpPr>
          <a:xfrm>
            <a:off x="7046475" y="4540592"/>
            <a:ext cx="2210665" cy="1578194"/>
            <a:chOff x="7046475" y="4540592"/>
            <a:chExt cx="2210665" cy="1578194"/>
          </a:xfrm>
        </p:grpSpPr>
        <p:sp>
          <p:nvSpPr>
            <p:cNvPr id="74" name="Text Box 23">
              <a:extLst>
                <a:ext uri="{FF2B5EF4-FFF2-40B4-BE49-F238E27FC236}">
                  <a16:creationId xmlns:a16="http://schemas.microsoft.com/office/drawing/2014/main" id="{61B2A806-9EFC-9449-97BE-336492E83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6475" y="5472455"/>
              <a:ext cx="221066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iPhone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Safari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87" name="Picture 43" descr="iphone_stylized_small">
              <a:extLst>
                <a:ext uri="{FF2B5EF4-FFF2-40B4-BE49-F238E27FC236}">
                  <a16:creationId xmlns:a16="http://schemas.microsoft.com/office/drawing/2014/main" id="{D1E934F1-FF6C-B341-A221-38110724A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179" y="4540592"/>
              <a:ext cx="382588" cy="91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E3F8E5-5BB6-9F4D-BD7D-96E3FCFF937E}"/>
              </a:ext>
            </a:extLst>
          </p:cNvPr>
          <p:cNvGrpSpPr/>
          <p:nvPr/>
        </p:nvGrpSpPr>
        <p:grpSpPr>
          <a:xfrm>
            <a:off x="6584832" y="1722780"/>
            <a:ext cx="2270564" cy="1610628"/>
            <a:chOff x="6584832" y="1722780"/>
            <a:chExt cx="2270564" cy="1610628"/>
          </a:xfrm>
        </p:grpSpPr>
        <p:sp>
          <p:nvSpPr>
            <p:cNvPr id="72" name="Text Box 7">
              <a:extLst>
                <a:ext uri="{FF2B5EF4-FFF2-40B4-BE49-F238E27FC236}">
                  <a16:creationId xmlns:a16="http://schemas.microsoft.com/office/drawing/2014/main" id="{EE5DED9F-E1C4-F34D-899C-5E5BAFDAD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4832" y="2687077"/>
              <a:ext cx="22705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PC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Firefox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8" name="Group 44">
              <a:extLst>
                <a:ext uri="{FF2B5EF4-FFF2-40B4-BE49-F238E27FC236}">
                  <a16:creationId xmlns:a16="http://schemas.microsoft.com/office/drawing/2014/main" id="{9EAD6FC3-A72E-8241-AA6C-FE53B680C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9192" y="1722780"/>
              <a:ext cx="1066800" cy="1079500"/>
              <a:chOff x="-44" y="1473"/>
              <a:chExt cx="981" cy="1105"/>
            </a:xfrm>
          </p:grpSpPr>
          <p:pic>
            <p:nvPicPr>
              <p:cNvPr id="89" name="Picture 45" descr="desktop_computer_stylized_medium">
                <a:extLst>
                  <a:ext uri="{FF2B5EF4-FFF2-40B4-BE49-F238E27FC236}">
                    <a16:creationId xmlns:a16="http://schemas.microsoft.com/office/drawing/2014/main" id="{1ADDC1FA-6D07-3F4E-8F74-21843504B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Freeform 46">
                <a:extLst>
                  <a:ext uri="{FF2B5EF4-FFF2-40B4-BE49-F238E27FC236}">
                    <a16:creationId xmlns:a16="http://schemas.microsoft.com/office/drawing/2014/main" id="{42A6104A-05E4-B94E-8AC8-1F8524B85F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FA54E-9DBE-BF46-9FA4-0BD5D56FE85D}"/>
              </a:ext>
            </a:extLst>
          </p:cNvPr>
          <p:cNvGrpSpPr/>
          <p:nvPr/>
        </p:nvGrpSpPr>
        <p:grpSpPr>
          <a:xfrm>
            <a:off x="9655810" y="2888005"/>
            <a:ext cx="2414547" cy="2197950"/>
            <a:chOff x="9655810" y="2888005"/>
            <a:chExt cx="2414547" cy="2197950"/>
          </a:xfrm>
        </p:grpSpPr>
        <p:sp>
          <p:nvSpPr>
            <p:cNvPr id="73" name="Text Box 9">
              <a:extLst>
                <a:ext uri="{FF2B5EF4-FFF2-40B4-BE49-F238E27FC236}">
                  <a16:creationId xmlns:a16="http://schemas.microsoft.com/office/drawing/2014/main" id="{1DB0406D-8424-A242-88CD-CF99DD0C8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5810" y="4162625"/>
              <a:ext cx="241454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Apache Web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1" name="Group 47">
              <a:extLst>
                <a:ext uri="{FF2B5EF4-FFF2-40B4-BE49-F238E27FC236}">
                  <a16:creationId xmlns:a16="http://schemas.microsoft.com/office/drawing/2014/main" id="{1578750D-9ADE-FF47-A035-3F58F7F95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0217" y="2888005"/>
              <a:ext cx="695325" cy="1282700"/>
              <a:chOff x="4140" y="429"/>
              <a:chExt cx="1425" cy="2396"/>
            </a:xfrm>
          </p:grpSpPr>
          <p:sp>
            <p:nvSpPr>
              <p:cNvPr id="92" name="Freeform 48">
                <a:extLst>
                  <a:ext uri="{FF2B5EF4-FFF2-40B4-BE49-F238E27FC236}">
                    <a16:creationId xmlns:a16="http://schemas.microsoft.com/office/drawing/2014/main" id="{30FC1D0E-933E-6B40-9A42-0E971723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:a16="http://schemas.microsoft.com/office/drawing/2014/main" id="{B5655423-6CF0-CD49-B3A9-063B782C1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429"/>
                <a:ext cx="1048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4" name="Freeform 50">
                <a:extLst>
                  <a:ext uri="{FF2B5EF4-FFF2-40B4-BE49-F238E27FC236}">
                    <a16:creationId xmlns:a16="http://schemas.microsoft.com/office/drawing/2014/main" id="{A0AC0D67-FA58-B147-A1DC-191134726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5" name="Freeform 51">
                <a:extLst>
                  <a:ext uri="{FF2B5EF4-FFF2-40B4-BE49-F238E27FC236}">
                    <a16:creationId xmlns:a16="http://schemas.microsoft.com/office/drawing/2014/main" id="{DE00B670-08D8-5142-A593-67DE6409B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6" name="Rectangle 52">
                <a:extLst>
                  <a:ext uri="{FF2B5EF4-FFF2-40B4-BE49-F238E27FC236}">
                    <a16:creationId xmlns:a16="http://schemas.microsoft.com/office/drawing/2014/main" id="{C0F46C25-0562-1D41-A932-B4DCFBC60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" y="693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7" name="Group 53">
                <a:extLst>
                  <a:ext uri="{FF2B5EF4-FFF2-40B4-BE49-F238E27FC236}">
                    <a16:creationId xmlns:a16="http://schemas.microsoft.com/office/drawing/2014/main" id="{42D2ADD9-FBDF-B348-8727-B1428057A1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2" name="AutoShape 54">
                  <a:extLst>
                    <a:ext uri="{FF2B5EF4-FFF2-40B4-BE49-F238E27FC236}">
                      <a16:creationId xmlns:a16="http://schemas.microsoft.com/office/drawing/2014/main" id="{B3A024BC-0571-B343-B957-96A9956CB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9"/>
                  <a:ext cx="727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3" name="AutoShape 55">
                  <a:extLst>
                    <a:ext uri="{FF2B5EF4-FFF2-40B4-BE49-F238E27FC236}">
                      <a16:creationId xmlns:a16="http://schemas.microsoft.com/office/drawing/2014/main" id="{BCE631BE-5109-0446-9778-CCBD1DF0A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6"/>
                  <a:ext cx="694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98" name="Rectangle 56">
                <a:extLst>
                  <a:ext uri="{FF2B5EF4-FFF2-40B4-BE49-F238E27FC236}">
                    <a16:creationId xmlns:a16="http://schemas.microsoft.com/office/drawing/2014/main" id="{5D3DFADC-1C8D-AF4C-85AA-0F7A2C55C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9" name="Group 57">
                <a:extLst>
                  <a:ext uri="{FF2B5EF4-FFF2-40B4-BE49-F238E27FC236}">
                    <a16:creationId xmlns:a16="http://schemas.microsoft.com/office/drawing/2014/main" id="{C1D33EC1-1E29-8544-B98D-73191F02F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0" name="AutoShape 58">
                  <a:extLst>
                    <a:ext uri="{FF2B5EF4-FFF2-40B4-BE49-F238E27FC236}">
                      <a16:creationId xmlns:a16="http://schemas.microsoft.com/office/drawing/2014/main" id="{82D153A1-613C-9C4E-A2C0-B1C929BC0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9"/>
                  <a:ext cx="723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1" name="AutoShape 59">
                  <a:extLst>
                    <a:ext uri="{FF2B5EF4-FFF2-40B4-BE49-F238E27FC236}">
                      <a16:creationId xmlns:a16="http://schemas.microsoft.com/office/drawing/2014/main" id="{F147FCC4-6131-8F44-A906-F0D80C4D7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8"/>
                  <a:ext cx="690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0" name="Rectangle 60">
                <a:extLst>
                  <a:ext uri="{FF2B5EF4-FFF2-40B4-BE49-F238E27FC236}">
                    <a16:creationId xmlns:a16="http://schemas.microsoft.com/office/drawing/2014/main" id="{85C735FA-9571-F248-9BA5-6CDBDBE01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8" y="1357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1" name="Rectangle 61">
                <a:extLst>
                  <a:ext uri="{FF2B5EF4-FFF2-40B4-BE49-F238E27FC236}">
                    <a16:creationId xmlns:a16="http://schemas.microsoft.com/office/drawing/2014/main" id="{5812C6A4-3EC0-A249-9E63-F46527542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2" name="Group 62">
                <a:extLst>
                  <a:ext uri="{FF2B5EF4-FFF2-40B4-BE49-F238E27FC236}">
                    <a16:creationId xmlns:a16="http://schemas.microsoft.com/office/drawing/2014/main" id="{7E620A9B-CBE1-F240-88FD-585574663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8" name="AutoShape 63">
                  <a:extLst>
                    <a:ext uri="{FF2B5EF4-FFF2-40B4-BE49-F238E27FC236}">
                      <a16:creationId xmlns:a16="http://schemas.microsoft.com/office/drawing/2014/main" id="{042898BA-1F4B-D343-83D2-32F6B871E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9" name="AutoShape 64">
                  <a:extLst>
                    <a:ext uri="{FF2B5EF4-FFF2-40B4-BE49-F238E27FC236}">
                      <a16:creationId xmlns:a16="http://schemas.microsoft.com/office/drawing/2014/main" id="{43D7819E-9A5B-E741-ACC4-82E6487AE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3" name="Freeform 65">
                <a:extLst>
                  <a:ext uri="{FF2B5EF4-FFF2-40B4-BE49-F238E27FC236}">
                    <a16:creationId xmlns:a16="http://schemas.microsoft.com/office/drawing/2014/main" id="{7CC2BA69-A482-5D4B-8CA5-B5AC73726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4" name="Group 66">
                <a:extLst>
                  <a:ext uri="{FF2B5EF4-FFF2-40B4-BE49-F238E27FC236}">
                    <a16:creationId xmlns:a16="http://schemas.microsoft.com/office/drawing/2014/main" id="{F21B3CA3-EDB9-ED4A-9790-00B635137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6" name="AutoShape 67">
                  <a:extLst>
                    <a:ext uri="{FF2B5EF4-FFF2-40B4-BE49-F238E27FC236}">
                      <a16:creationId xmlns:a16="http://schemas.microsoft.com/office/drawing/2014/main" id="{9EDB1FCF-F653-F642-8D80-BF382D9E0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7" name="AutoShape 68">
                  <a:extLst>
                    <a:ext uri="{FF2B5EF4-FFF2-40B4-BE49-F238E27FC236}">
                      <a16:creationId xmlns:a16="http://schemas.microsoft.com/office/drawing/2014/main" id="{609BFCAD-4861-EE43-8362-EA6C48556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3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5" name="Rectangle 69">
                <a:extLst>
                  <a:ext uri="{FF2B5EF4-FFF2-40B4-BE49-F238E27FC236}">
                    <a16:creationId xmlns:a16="http://schemas.microsoft.com/office/drawing/2014/main" id="{5D47278C-43D3-204F-86FD-15B202090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32"/>
                <a:ext cx="68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6" name="Freeform 70">
                <a:extLst>
                  <a:ext uri="{FF2B5EF4-FFF2-40B4-BE49-F238E27FC236}">
                    <a16:creationId xmlns:a16="http://schemas.microsoft.com/office/drawing/2014/main" id="{C4685EB6-AA09-4243-9AED-1759E88D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:a16="http://schemas.microsoft.com/office/drawing/2014/main" id="{F8013113-6639-D746-8787-464D70E73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72">
                <a:extLst>
                  <a:ext uri="{FF2B5EF4-FFF2-40B4-BE49-F238E27FC236}">
                    <a16:creationId xmlns:a16="http://schemas.microsoft.com/office/drawing/2014/main" id="{BAF4B182-B231-9044-AFF9-C80B2E27F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611"/>
                <a:ext cx="49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Freeform 73">
                <a:extLst>
                  <a:ext uri="{FF2B5EF4-FFF2-40B4-BE49-F238E27FC236}">
                    <a16:creationId xmlns:a16="http://schemas.microsoft.com/office/drawing/2014/main" id="{5BF1720C-9B23-A442-9078-1CB2D3EAD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AutoShape 74">
                <a:extLst>
                  <a:ext uri="{FF2B5EF4-FFF2-40B4-BE49-F238E27FC236}">
                    <a16:creationId xmlns:a16="http://schemas.microsoft.com/office/drawing/2014/main" id="{5C72D219-90B2-E948-8C51-2DF4C76E6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1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AutoShape 75">
                <a:extLst>
                  <a:ext uri="{FF2B5EF4-FFF2-40B4-BE49-F238E27FC236}">
                    <a16:creationId xmlns:a16="http://schemas.microsoft.com/office/drawing/2014/main" id="{83107432-CCDD-3F4A-A673-5C965AB66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2712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Oval 76">
                <a:extLst>
                  <a:ext uri="{FF2B5EF4-FFF2-40B4-BE49-F238E27FC236}">
                    <a16:creationId xmlns:a16="http://schemas.microsoft.com/office/drawing/2014/main" id="{93D83AE9-CB35-4043-B0A0-1FFA79087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Oval 77">
                <a:extLst>
                  <a:ext uri="{FF2B5EF4-FFF2-40B4-BE49-F238E27FC236}">
                    <a16:creationId xmlns:a16="http://schemas.microsoft.com/office/drawing/2014/main" id="{C8BA1D5C-380B-5844-9DFE-FB0350399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3"/>
                <a:ext cx="163" cy="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78">
                <a:extLst>
                  <a:ext uri="{FF2B5EF4-FFF2-40B4-BE49-F238E27FC236}">
                    <a16:creationId xmlns:a16="http://schemas.microsoft.com/office/drawing/2014/main" id="{EF0EACD3-D07B-0F4F-BB94-4F2D6391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80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Rectangle 79">
                <a:extLst>
                  <a:ext uri="{FF2B5EF4-FFF2-40B4-BE49-F238E27FC236}">
                    <a16:creationId xmlns:a16="http://schemas.microsoft.com/office/drawing/2014/main" id="{C545DB8D-EFCD-9A46-858D-A246B93C7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5"/>
                <a:ext cx="88" cy="76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C473C8CC-FB59-904B-86D0-BFB6A6140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4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 (continued)</a:t>
            </a:r>
            <a:endParaRPr lang="en-US" sz="4400" dirty="0"/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FA4476ED-595B-8542-B50D-C134553D5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614" y="1548630"/>
            <a:ext cx="55514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uses TCP: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client initiates TCP connection (creates socket) to server,  port 80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server accepts TCP connection from client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messages (application-layer protocol messages) exchanged between browser (HTTP client) and Web server (HTTP server)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TCP connection closed</a:t>
            </a:r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1CC4B9E5-1262-0749-B776-9A1B21976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9801" y="1582098"/>
            <a:ext cx="5053013" cy="17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HTTP is “</a:t>
            </a:r>
            <a:r>
              <a:rPr kumimoji="0" lang="en-US" altLang="ja-JP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stateless”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server maintains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 no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information about past client requests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4DB0D-84CB-6F41-9F45-5FA35ED2C87F}"/>
              </a:ext>
            </a:extLst>
          </p:cNvPr>
          <p:cNvGrpSpPr/>
          <p:nvPr/>
        </p:nvGrpSpPr>
        <p:grpSpPr>
          <a:xfrm>
            <a:off x="6909802" y="3209500"/>
            <a:ext cx="5053013" cy="3248103"/>
            <a:chOff x="6909802" y="3209500"/>
            <a:chExt cx="5053013" cy="3248103"/>
          </a:xfrm>
        </p:grpSpPr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74F3501A-F7F5-FD47-A745-1E00F886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6403" y="3383184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Rectangle 7">
              <a:extLst>
                <a:ext uri="{FF2B5EF4-FFF2-40B4-BE49-F238E27FC236}">
                  <a16:creationId xmlns:a16="http://schemas.microsoft.com/office/drawing/2014/main" id="{21466037-84B8-2C47-8046-BD516C96C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802" y="3449212"/>
              <a:ext cx="5053013" cy="28479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Rectangle 9">
              <a:extLst>
                <a:ext uri="{FF2B5EF4-FFF2-40B4-BE49-F238E27FC236}">
                  <a16:creationId xmlns:a16="http://schemas.microsoft.com/office/drawing/2014/main" id="{132EE02F-99A4-C148-8E27-84A38CF87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878" y="3287287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Rectangle 6">
              <a:extLst>
                <a:ext uri="{FF2B5EF4-FFF2-40B4-BE49-F238E27FC236}">
                  <a16:creationId xmlns:a16="http://schemas.microsoft.com/office/drawing/2014/main" id="{64A41E8B-84D6-BE48-B3C9-3F388FD9B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8987" y="3609628"/>
              <a:ext cx="4565333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protocols that maintain “</a:t>
              </a:r>
              <a:r>
                <a:rPr kumimoji="0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state” are complex!</a:t>
              </a:r>
            </a:p>
            <a:p>
              <a:pPr marL="230188" marR="0" lvl="0" indent="-230188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past history (state) must be maintained</a:t>
              </a:r>
            </a:p>
            <a:p>
              <a:pPr marL="230188" marR="0" lvl="0" indent="-230188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if server/client crashes, their views of “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state” may be inconsistent, must be reconciled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Char char="r"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Text Box 8">
              <a:extLst>
                <a:ext uri="{FF2B5EF4-FFF2-40B4-BE49-F238E27FC236}">
                  <a16:creationId xmlns:a16="http://schemas.microsoft.com/office/drawing/2014/main" id="{ADCE3EE0-3E4E-7741-A055-6E8599605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532" y="3209500"/>
              <a:ext cx="9460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aside</a:t>
              </a:r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43C0D7C-054F-1B4F-AC91-25A09EF99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1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Chapter 2: Application </a:t>
            </a:r>
            <a:r>
              <a:rPr lang="en-US" altLang="en-US" dirty="0">
                <a:cs typeface="Calibri" panose="020F0502020204030204" pitchFamily="34" charset="0"/>
              </a:rPr>
              <a:t>l</a:t>
            </a:r>
            <a:r>
              <a:rPr lang="en-US" altLang="en-US" sz="4400" dirty="0">
                <a:cs typeface="Calibri" panose="020F0502020204030204" pitchFamily="34" charset="0"/>
              </a:rPr>
              <a:t>ayer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defRPr/>
            </a:pPr>
            <a:r>
              <a:rPr 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:a16="http://schemas.microsoft.com/office/drawing/2014/main" id="{A17D26A6-40FA-0B4B-8CB5-56D29C2B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21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connections: two types</a:t>
            </a:r>
            <a:endParaRPr lang="en-US" sz="44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0F92E26-A453-3745-8C0F-BF92C1E3A8B6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Non-persistent HTTP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most one object sent over TCP connection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downloading multiple objects required multiple connections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E46F3CB-B7A2-6C4C-B085-55F383976BB8}"/>
              </a:ext>
            </a:extLst>
          </p:cNvPr>
          <p:cNvSpPr txBox="1">
            <a:spLocks noChangeArrowheads="1"/>
          </p:cNvSpPr>
          <p:nvPr/>
        </p:nvSpPr>
        <p:spPr>
          <a:xfrm>
            <a:off x="6781215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Persistent HTTP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 to a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multiple objects can be sent over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single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TCP connection between client, and that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55A10CF-7248-164C-A5EF-FC5AA96E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5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</a:t>
            </a:r>
            <a:endParaRPr lang="en-US" sz="4400" dirty="0"/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67AC580C-18A4-D247-92B5-6D862101F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301A620-3B2F-B341-BCAC-A3E4F12C8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E22C996-6035-504C-97CC-082C3EAD4AF4}"/>
              </a:ext>
            </a:extLst>
          </p:cNvPr>
          <p:cNvSpPr txBox="1">
            <a:spLocks noChangeArrowheads="1"/>
          </p:cNvSpPr>
          <p:nvPr/>
        </p:nvSpPr>
        <p:spPr>
          <a:xfrm>
            <a:off x="944384" y="2447251"/>
            <a:ext cx="4850242" cy="1905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initiates TCP connection to HTTP server (process) at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 port 80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518B9B7-A17A-DD48-BBA8-A1AC04589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983" y="4077834"/>
            <a:ext cx="421653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sends HTTP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(containing URL) into TCP connection socket. Message indicates that client wants object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someDepartment/home.index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AC1983CF-C4CB-FF47-A69D-3E65B8C9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018" y="2733157"/>
            <a:ext cx="538952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1b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at host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waiting for TCP connection at port 80 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accepts” connection, notifying 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B2B9504-D191-9144-8C84-929183C1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976" y="4739906"/>
            <a:ext cx="53948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server receives request message, forms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containing requested object, and sends message into its socket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B4DAFA34-3C73-6F47-8061-690804DAF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530" y="4961816"/>
            <a:ext cx="1800180" cy="60195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0A9DB4DB-78BB-C14F-903C-4C820480B1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9517" y="5671992"/>
            <a:ext cx="1410287" cy="89186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27BF3D34-DFF2-A04F-84F9-CBAE80221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8D8A0BF5-72E5-9E41-A2AE-DE0F79C9B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6851" y="2779258"/>
            <a:ext cx="155102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054521BF-054B-B342-A343-164F3CB503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2530" y="3366635"/>
            <a:ext cx="1551026" cy="100698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www.someSchool.edu/someDepartment/home.index</a:t>
            </a:r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FD2215CF-ECE6-6746-8DE5-3833EE23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2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 (cont.)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www.someSchool.edu/someDepartment/home.index</a:t>
            </a:r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Rectangle 6">
            <a:extLst>
              <a:ext uri="{FF2B5EF4-FFF2-40B4-BE49-F238E27FC236}">
                <a16:creationId xmlns:a16="http://schemas.microsoft.com/office/drawing/2014/main" id="{F5ECC14E-6AC7-4243-86F2-25BD5F2B8464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3200188"/>
            <a:ext cx="5085273" cy="201012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receives response message containing html file, displays html.  Parsing html file, finds 10 referenced jpeg  objects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D3260771-3905-E24E-8B12-64D566C6B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480" y="485193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Steps 1-5 repeated for each of 10 jpeg objects</a:t>
            </a:r>
          </a:p>
        </p:txBody>
      </p:sp>
      <p:sp>
        <p:nvSpPr>
          <p:cNvPr id="61" name="Rectangle 8">
            <a:extLst>
              <a:ext uri="{FF2B5EF4-FFF2-40B4-BE49-F238E27FC236}">
                <a16:creationId xmlns:a16="http://schemas.microsoft.com/office/drawing/2014/main" id="{9E1B76BD-C8EB-7245-9B75-E2D499F3E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580" y="2782360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closes TCP connection. </a:t>
            </a:r>
          </a:p>
        </p:txBody>
      </p:sp>
      <p:sp>
        <p:nvSpPr>
          <p:cNvPr id="65" name="Line 17">
            <a:extLst>
              <a:ext uri="{FF2B5EF4-FFF2-40B4-BE49-F238E27FC236}">
                <a16:creationId xmlns:a16="http://schemas.microsoft.com/office/drawing/2014/main" id="{4F85C1F3-F91B-C04C-B746-8E5570895A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7465" y="3200187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Line 11">
            <a:extLst>
              <a:ext uri="{FF2B5EF4-FFF2-40B4-BE49-F238E27FC236}">
                <a16:creationId xmlns:a16="http://schemas.microsoft.com/office/drawing/2014/main" id="{F8CE636E-DC4B-BA4E-A771-E70EE904F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13">
            <a:extLst>
              <a:ext uri="{FF2B5EF4-FFF2-40B4-BE49-F238E27FC236}">
                <a16:creationId xmlns:a16="http://schemas.microsoft.com/office/drawing/2014/main" id="{3787AF32-7BD3-C144-BD02-222C4290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12">
            <a:extLst>
              <a:ext uri="{FF2B5EF4-FFF2-40B4-BE49-F238E27FC236}">
                <a16:creationId xmlns:a16="http://schemas.microsoft.com/office/drawing/2014/main" id="{B3CFBAD8-5CBD-8B48-A941-3E86D5E6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805F15D5-7E9E-E54C-BDFB-FEFBBAA1D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26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Persistent HTTP </a:t>
            </a:r>
            <a:r>
              <a:rPr lang="en-US" altLang="en-US" sz="3200" dirty="0">
                <a:cs typeface="Calibri" panose="020F0502020204030204" pitchFamily="34" charset="0"/>
              </a:rPr>
              <a:t>(HTTP 1.1)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B14C937-79C9-6642-8B0C-15F130B4AF98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01764"/>
            <a:ext cx="516554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Non-persistent HTTP issues: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2 RTTs per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overhead for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TCP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browsers often open multiple parallel TCP connections to fetch referenced objects in parallel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96C596E-CBDC-1641-AE54-06AC7ADF3759}"/>
              </a:ext>
            </a:extLst>
          </p:cNvPr>
          <p:cNvSpPr txBox="1">
            <a:spLocks noChangeArrowheads="1"/>
          </p:cNvSpPr>
          <p:nvPr/>
        </p:nvSpPr>
        <p:spPr>
          <a:xfrm>
            <a:off x="6227762" y="1414463"/>
            <a:ext cx="573505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Persistent  HTTP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(HTTP1.1):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server leaves connection open after sending response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messages  between same client/server sent over open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sends requests as soon as it encounters a referenced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little as one RTT for all the referenced objects (cutting response time in half)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C9DB959-15FC-7A47-B54E-965B407AA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request </a:t>
            </a:r>
            <a:r>
              <a:rPr lang="en-US" altLang="en-US" dirty="0">
                <a:cs typeface="Calibri" panose="020F0502020204030204" pitchFamily="34" charset="0"/>
              </a:rPr>
              <a:t>m</a:t>
            </a:r>
            <a:r>
              <a:rPr lang="en-US" altLang="en-US" sz="4400" dirty="0">
                <a:cs typeface="Calibri" panose="020F0502020204030204" pitchFamily="34" charset="0"/>
              </a:rPr>
              <a:t>essage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21ECE79-BBE4-B646-A84C-F451AD02B98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444625"/>
            <a:ext cx="11658600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two types of HTTP messages: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request message: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ASCII (human-readable format)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9D189007-4005-564E-B421-909E89E9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677" y="4189643"/>
            <a:ext cx="107112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BFD47085-0DF5-F849-923F-6D72DB7EB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046" y="3323999"/>
            <a:ext cx="7921878" cy="234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GET /index.html HTTP/1.1\r\n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Host: www-net.cs.umass.edu\r\n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User-Agent: Mozilla/5.0 (Macintosh; Intel Mac OS X 10.15; rv:80.0) Gecko/20100101 Firefox/80.0 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Accept: text/html,application/xhtml+xml\r\n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Accept-Language: en-us,en;q=0.5\r\n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Accept-Encoding: gzip,deflate\r\n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Connection: keep-alive\r\n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C8212B-5FF3-1B41-8A79-6C4F774EA6B6}"/>
              </a:ext>
            </a:extLst>
          </p:cNvPr>
          <p:cNvGrpSpPr/>
          <p:nvPr/>
        </p:nvGrpSpPr>
        <p:grpSpPr>
          <a:xfrm>
            <a:off x="7524296" y="2623511"/>
            <a:ext cx="2834575" cy="849313"/>
            <a:chOff x="7524296" y="2554061"/>
            <a:chExt cx="2834575" cy="849313"/>
          </a:xfrm>
        </p:grpSpPr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3F48C300-763A-B54F-B0A7-01186DC91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4296" y="2841399"/>
              <a:ext cx="166688" cy="51435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6AE4689D-D5B0-114C-898E-652FE1146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5096" y="2554061"/>
              <a:ext cx="27837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carriage return character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BF17A6F8-488B-914D-8FD5-D0101F59C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7496" y="2850924"/>
              <a:ext cx="214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line-feed character</a:t>
              </a: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36550CDC-D06A-104F-8EAA-1F14B32B7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5284" y="3150961"/>
              <a:ext cx="80962" cy="25241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1DA586-D2C5-594D-BC4F-D63F85BDFA27}"/>
              </a:ext>
            </a:extLst>
          </p:cNvPr>
          <p:cNvGrpSpPr/>
          <p:nvPr/>
        </p:nvGrpSpPr>
        <p:grpSpPr>
          <a:xfrm>
            <a:off x="304572" y="3050979"/>
            <a:ext cx="3691165" cy="830997"/>
            <a:chOff x="304572" y="3050979"/>
            <a:chExt cx="3691165" cy="830997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B6C3DB56-846D-8E43-9453-A014201E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72" y="3050979"/>
              <a:ext cx="316315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request line (GET, POST,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HEAD commands)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EF472D7-7102-3D4F-8FB9-8F68234EDD8D}"/>
                </a:ext>
              </a:extLst>
            </p:cNvPr>
            <p:cNvCxnSpPr>
              <a:cxnSpLocks/>
            </p:cNvCxnSpPr>
            <p:nvPr/>
          </p:nvCxnSpPr>
          <p:spPr>
            <a:xfrm>
              <a:off x="2558822" y="3471412"/>
              <a:ext cx="1436915" cy="0"/>
            </a:xfrm>
            <a:prstGeom prst="straightConnector1">
              <a:avLst/>
            </a:prstGeom>
            <a:ln w="1905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Left Brace 4">
            <a:extLst>
              <a:ext uri="{FF2B5EF4-FFF2-40B4-BE49-F238E27FC236}">
                <a16:creationId xmlns:a16="http://schemas.microsoft.com/office/drawing/2014/main" id="{36B9FB67-1AD8-6146-8926-BFEB803718A3}"/>
              </a:ext>
            </a:extLst>
          </p:cNvPr>
          <p:cNvSpPr/>
          <p:nvPr/>
        </p:nvSpPr>
        <p:spPr>
          <a:xfrm>
            <a:off x="3812583" y="3704095"/>
            <a:ext cx="217442" cy="1797803"/>
          </a:xfrm>
          <a:prstGeom prst="leftBrace">
            <a:avLst/>
          </a:prstGeom>
          <a:ln w="19050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809E13-4068-2140-8EEF-80CD03B5F69C}"/>
              </a:ext>
            </a:extLst>
          </p:cNvPr>
          <p:cNvSpPr/>
          <p:nvPr/>
        </p:nvSpPr>
        <p:spPr>
          <a:xfrm>
            <a:off x="4019515" y="3331027"/>
            <a:ext cx="6620718" cy="30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D7502B-9EA4-9D49-A251-DB91BDC6BB3C}"/>
              </a:ext>
            </a:extLst>
          </p:cNvPr>
          <p:cNvSpPr/>
          <p:nvPr/>
        </p:nvSpPr>
        <p:spPr>
          <a:xfrm>
            <a:off x="2726871" y="3599519"/>
            <a:ext cx="8392886" cy="196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381709-4DCC-204B-A742-66F4884C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request message: general format</a:t>
            </a:r>
            <a:endParaRPr lang="en-US" sz="4400" dirty="0"/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CAB95007-032C-1849-B460-3E4D66901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4472" y="1752600"/>
            <a:ext cx="10302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0CB38CB5-45F7-C847-AE71-4F4C5B6FD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709" y="2768600"/>
            <a:ext cx="974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lines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645219C-0302-5E46-AE15-64BD65153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534" y="2338387"/>
            <a:ext cx="346075" cy="18192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AFB1EEC-4EBF-6E41-B9CB-E4B01F15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184" y="2287587"/>
            <a:ext cx="290513" cy="2017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009CBE09-CA75-A245-B675-9042959F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484" y="4394200"/>
            <a:ext cx="712788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ext Box 16">
            <a:extLst>
              <a:ext uri="{FF2B5EF4-FFF2-40B4-BE49-F238E27FC236}">
                <a16:creationId xmlns:a16="http://schemas.microsoft.com/office/drawing/2014/main" id="{548D8BC5-234B-1340-9AE4-2B7B4CCDF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1297" y="4959350"/>
            <a:ext cx="735012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body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8BE22D39-29E3-DB4E-8BB7-B366225B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34" y="1789112"/>
            <a:ext cx="5638800" cy="4460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E517253E-A702-9F4B-B692-C2D297AE8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80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9A3ED2FB-B252-C14F-B645-419D36E7F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5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B2B62443-11E1-2B43-9DCA-4AE37C7E4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6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04CD6AC7-3A8A-D448-ACDB-A1CAAAE45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6084" y="178593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116D6361-9C6F-384A-940A-DBEE668B1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8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66F44111-14E6-9047-91A5-35A207202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598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Box 28">
            <a:extLst>
              <a:ext uri="{FF2B5EF4-FFF2-40B4-BE49-F238E27FC236}">
                <a16:creationId xmlns:a16="http://schemas.microsoft.com/office/drawing/2014/main" id="{101CD148-0CB6-B64C-B622-686BDB7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759" y="18161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method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803519B0-4DBB-0446-BBAE-FAAA993CE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809" y="179705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2AE14B96-40BF-C44D-B226-47487039E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109" y="180340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8" name="Text Box 31">
            <a:extLst>
              <a:ext uri="{FF2B5EF4-FFF2-40B4-BE49-F238E27FC236}">
                <a16:creationId xmlns:a16="http://schemas.microsoft.com/office/drawing/2014/main" id="{499F11E0-2AAF-FC46-939A-844BDA8F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709" y="1809750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cr</a:t>
            </a:r>
          </a:p>
        </p:txBody>
      </p:sp>
      <p:sp>
        <p:nvSpPr>
          <p:cNvPr id="39" name="Text Box 32">
            <a:extLst>
              <a:ext uri="{FF2B5EF4-FFF2-40B4-BE49-F238E27FC236}">
                <a16:creationId xmlns:a16="http://schemas.microsoft.com/office/drawing/2014/main" id="{74D4C75B-57F6-FC40-A95F-1EA89717E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09" y="1820862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lf</a:t>
            </a:r>
          </a:p>
        </p:txBody>
      </p:sp>
      <p:sp>
        <p:nvSpPr>
          <p:cNvPr id="40" name="Text Box 33">
            <a:extLst>
              <a:ext uri="{FF2B5EF4-FFF2-40B4-BE49-F238E27FC236}">
                <a16:creationId xmlns:a16="http://schemas.microsoft.com/office/drawing/2014/main" id="{D3CF33E6-800C-C34A-9A2F-34E6C60D7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659" y="1803400"/>
            <a:ext cx="100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version</a:t>
            </a:r>
          </a:p>
        </p:txBody>
      </p:sp>
      <p:sp>
        <p:nvSpPr>
          <p:cNvPr id="41" name="Text Box 34">
            <a:extLst>
              <a:ext uri="{FF2B5EF4-FFF2-40B4-BE49-F238E27FC236}">
                <a16:creationId xmlns:a16="http://schemas.microsoft.com/office/drawing/2014/main" id="{064EF9BF-C55B-3041-B970-830A3893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059" y="1816100"/>
            <a:ext cx="69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URL</a:t>
            </a:r>
          </a:p>
        </p:txBody>
      </p:sp>
      <p:grpSp>
        <p:nvGrpSpPr>
          <p:cNvPr id="42" name="Group 45">
            <a:extLst>
              <a:ext uri="{FF2B5EF4-FFF2-40B4-BE49-F238E27FC236}">
                <a16:creationId xmlns:a16="http://schemas.microsoft.com/office/drawing/2014/main" id="{BF6F8085-A891-0844-94E6-578F3AFB50F3}"/>
              </a:ext>
            </a:extLst>
          </p:cNvPr>
          <p:cNvGrpSpPr>
            <a:grpSpLocks/>
          </p:cNvGrpSpPr>
          <p:nvPr/>
        </p:nvGrpSpPr>
        <p:grpSpPr bwMode="auto">
          <a:xfrm>
            <a:off x="2879934" y="2233612"/>
            <a:ext cx="4565650" cy="446088"/>
            <a:chOff x="192" y="1894"/>
            <a:chExt cx="2876" cy="281"/>
          </a:xfrm>
        </p:grpSpPr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37CAD855-2626-9B4A-87B5-BBFB2178C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Line 36">
              <a:extLst>
                <a:ext uri="{FF2B5EF4-FFF2-40B4-BE49-F238E27FC236}">
                  <a16:creationId xmlns:a16="http://schemas.microsoft.com/office/drawing/2014/main" id="{3882514C-0ADC-584D-AAA4-E4882A2DE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37">
              <a:extLst>
                <a:ext uri="{FF2B5EF4-FFF2-40B4-BE49-F238E27FC236}">
                  <a16:creationId xmlns:a16="http://schemas.microsoft.com/office/drawing/2014/main" id="{688D6AB7-0894-2D4A-9EE3-CF8BFFA30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8B2EC183-EB51-C64D-B126-461EEABB1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4DE50D57-00F5-134E-8F40-FDF964831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 Box 41">
              <a:extLst>
                <a:ext uri="{FF2B5EF4-FFF2-40B4-BE49-F238E27FC236}">
                  <a16:creationId xmlns:a16="http://schemas.microsoft.com/office/drawing/2014/main" id="{54D07A27-F429-7046-9310-3A09B05FC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C2EDB89B-2549-D34E-89E0-D083A1B07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50" name="Text Box 43">
              <a:extLst>
                <a:ext uri="{FF2B5EF4-FFF2-40B4-BE49-F238E27FC236}">
                  <a16:creationId xmlns:a16="http://schemas.microsoft.com/office/drawing/2014/main" id="{C7C20190-6015-D24C-8172-D12AE7AC2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51" name="Text Box 44">
              <a:extLst>
                <a:ext uri="{FF2B5EF4-FFF2-40B4-BE49-F238E27FC236}">
                  <a16:creationId xmlns:a16="http://schemas.microsoft.com/office/drawing/2014/main" id="{9D74CC94-6309-9D4E-AC17-7834303D2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grpSp>
        <p:nvGrpSpPr>
          <p:cNvPr id="52" name="Group 46">
            <a:extLst>
              <a:ext uri="{FF2B5EF4-FFF2-40B4-BE49-F238E27FC236}">
                <a16:creationId xmlns:a16="http://schemas.microsoft.com/office/drawing/2014/main" id="{F763EEE1-8E7B-574B-9B12-C02141AD6CEE}"/>
              </a:ext>
            </a:extLst>
          </p:cNvPr>
          <p:cNvGrpSpPr>
            <a:grpSpLocks/>
          </p:cNvGrpSpPr>
          <p:nvPr/>
        </p:nvGrpSpPr>
        <p:grpSpPr bwMode="auto">
          <a:xfrm>
            <a:off x="2876759" y="3709987"/>
            <a:ext cx="4565650" cy="446088"/>
            <a:chOff x="192" y="1894"/>
            <a:chExt cx="2876" cy="281"/>
          </a:xfrm>
        </p:grpSpPr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03037660-A975-AC41-9666-AFCCB3A0B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Line 48">
              <a:extLst>
                <a:ext uri="{FF2B5EF4-FFF2-40B4-BE49-F238E27FC236}">
                  <a16:creationId xmlns:a16="http://schemas.microsoft.com/office/drawing/2014/main" id="{7DAB01D5-4A4C-0848-8E97-EACA6A36C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12F13F26-AF12-FB44-9B51-D0B6944C6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Line 50">
              <a:extLst>
                <a:ext uri="{FF2B5EF4-FFF2-40B4-BE49-F238E27FC236}">
                  <a16:creationId xmlns:a16="http://schemas.microsoft.com/office/drawing/2014/main" id="{781CA89B-E86B-F843-A1BF-431E56792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Line 51">
              <a:extLst>
                <a:ext uri="{FF2B5EF4-FFF2-40B4-BE49-F238E27FC236}">
                  <a16:creationId xmlns:a16="http://schemas.microsoft.com/office/drawing/2014/main" id="{74911CA3-EBEB-B142-B4CE-F45E57712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Text Box 52">
              <a:extLst>
                <a:ext uri="{FF2B5EF4-FFF2-40B4-BE49-F238E27FC236}">
                  <a16:creationId xmlns:a16="http://schemas.microsoft.com/office/drawing/2014/main" id="{D0CB791B-5400-C244-A515-F158CF9A2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59" name="Text Box 53">
              <a:extLst>
                <a:ext uri="{FF2B5EF4-FFF2-40B4-BE49-F238E27FC236}">
                  <a16:creationId xmlns:a16="http://schemas.microsoft.com/office/drawing/2014/main" id="{E5D6E821-F80C-7046-BF97-7FA229C97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60" name="Text Box 54">
              <a:extLst>
                <a:ext uri="{FF2B5EF4-FFF2-40B4-BE49-F238E27FC236}">
                  <a16:creationId xmlns:a16="http://schemas.microsoft.com/office/drawing/2014/main" id="{5F6B0327-AD11-4545-B4F6-735084B85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61" name="Text Box 55">
              <a:extLst>
                <a:ext uri="{FF2B5EF4-FFF2-40B4-BE49-F238E27FC236}">
                  <a16:creationId xmlns:a16="http://schemas.microsoft.com/office/drawing/2014/main" id="{95580CF6-5A42-2640-82F1-B4775A071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sp>
        <p:nvSpPr>
          <p:cNvPr id="62" name="Line 56">
            <a:extLst>
              <a:ext uri="{FF2B5EF4-FFF2-40B4-BE49-F238E27FC236}">
                <a16:creationId xmlns:a16="http://schemas.microsoft.com/office/drawing/2014/main" id="{923CEA11-D6DF-1C46-A3A4-FD9F81E7C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934" y="26812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3" name="Group 61">
            <a:extLst>
              <a:ext uri="{FF2B5EF4-FFF2-40B4-BE49-F238E27FC236}">
                <a16:creationId xmlns:a16="http://schemas.microsoft.com/office/drawing/2014/main" id="{331FDA17-3586-0A4D-9D97-B7C360855EC7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2905125"/>
            <a:ext cx="331788" cy="461962"/>
            <a:chOff x="462" y="1727"/>
            <a:chExt cx="209" cy="291"/>
          </a:xfrm>
        </p:grpSpPr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C1850415-E4E6-744B-A59A-4CBBE000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Text Box 57">
              <a:extLst>
                <a:ext uri="{FF2B5EF4-FFF2-40B4-BE49-F238E27FC236}">
                  <a16:creationId xmlns:a16="http://schemas.microsoft.com/office/drawing/2014/main" id="{26A802CD-661F-6548-9B20-03447D673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66" name="Text Box 58">
              <a:extLst>
                <a:ext uri="{FF2B5EF4-FFF2-40B4-BE49-F238E27FC236}">
                  <a16:creationId xmlns:a16="http://schemas.microsoft.com/office/drawing/2014/main" id="{5857CADE-C5FA-4D45-86A4-A527BB099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67" name="Line 62">
            <a:extLst>
              <a:ext uri="{FF2B5EF4-FFF2-40B4-BE49-F238E27FC236}">
                <a16:creationId xmlns:a16="http://schemas.microsoft.com/office/drawing/2014/main" id="{4AD99966-51D9-144F-843E-CA57BB5A9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3997" y="26685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8" name="Group 63">
            <a:extLst>
              <a:ext uri="{FF2B5EF4-FFF2-40B4-BE49-F238E27FC236}">
                <a16:creationId xmlns:a16="http://schemas.microsoft.com/office/drawing/2014/main" id="{21BE7B05-C0E3-2847-AA19-1D559561D8E0}"/>
              </a:ext>
            </a:extLst>
          </p:cNvPr>
          <p:cNvGrpSpPr>
            <a:grpSpLocks/>
          </p:cNvGrpSpPr>
          <p:nvPr/>
        </p:nvGrpSpPr>
        <p:grpSpPr bwMode="auto">
          <a:xfrm>
            <a:off x="7275722" y="2892425"/>
            <a:ext cx="331787" cy="461962"/>
            <a:chOff x="462" y="1727"/>
            <a:chExt cx="209" cy="291"/>
          </a:xfrm>
        </p:grpSpPr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1068B7F8-AE57-0A4E-92E6-32182A78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Text Box 65">
              <a:extLst>
                <a:ext uri="{FF2B5EF4-FFF2-40B4-BE49-F238E27FC236}">
                  <a16:creationId xmlns:a16="http://schemas.microsoft.com/office/drawing/2014/main" id="{304BAA75-EDF9-3049-8146-D4E3B77D4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71" name="Text Box 66">
              <a:extLst>
                <a:ext uri="{FF2B5EF4-FFF2-40B4-BE49-F238E27FC236}">
                  <a16:creationId xmlns:a16="http://schemas.microsoft.com/office/drawing/2014/main" id="{7B98EC85-B737-7A4A-B367-0CDBC6B02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3F072947-4F12-CC4D-A114-F6AA680D477F}"/>
              </a:ext>
            </a:extLst>
          </p:cNvPr>
          <p:cNvGrpSpPr>
            <a:grpSpLocks/>
          </p:cNvGrpSpPr>
          <p:nvPr/>
        </p:nvGrpSpPr>
        <p:grpSpPr bwMode="auto">
          <a:xfrm>
            <a:off x="2875172" y="4156075"/>
            <a:ext cx="963612" cy="446087"/>
            <a:chOff x="3105" y="2650"/>
            <a:chExt cx="607" cy="281"/>
          </a:xfrm>
        </p:grpSpPr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B30322FD-E3EE-8748-B949-5646BF3FD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650"/>
              <a:ext cx="607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Line 72">
              <a:extLst>
                <a:ext uri="{FF2B5EF4-FFF2-40B4-BE49-F238E27FC236}">
                  <a16:creationId xmlns:a16="http://schemas.microsoft.com/office/drawing/2014/main" id="{48E1F9CF-9FEF-5347-B932-F18E52F7D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52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 Box 73">
              <a:extLst>
                <a:ext uri="{FF2B5EF4-FFF2-40B4-BE49-F238E27FC236}">
                  <a16:creationId xmlns:a16="http://schemas.microsoft.com/office/drawing/2014/main" id="{3F1DCBAA-5080-0B49-ADD4-12FFFAF8A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" y="2663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76" name="Text Box 74">
              <a:extLst>
                <a:ext uri="{FF2B5EF4-FFF2-40B4-BE49-F238E27FC236}">
                  <a16:creationId xmlns:a16="http://schemas.microsoft.com/office/drawing/2014/main" id="{30F8DE49-8702-8242-B74B-8F1C10B8D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</p:grpSp>
      <p:sp>
        <p:nvSpPr>
          <p:cNvPr id="77" name="Rectangle 78">
            <a:extLst>
              <a:ext uri="{FF2B5EF4-FFF2-40B4-BE49-F238E27FC236}">
                <a16:creationId xmlns:a16="http://schemas.microsoft.com/office/drawing/2014/main" id="{6229F0FB-98BB-B944-85C4-25A52FBA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172" y="4603750"/>
            <a:ext cx="5170487" cy="1120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Text Box 80">
            <a:extLst>
              <a:ext uri="{FF2B5EF4-FFF2-40B4-BE49-F238E27FC236}">
                <a16:creationId xmlns:a16="http://schemas.microsoft.com/office/drawing/2014/main" id="{15C2EA86-0F4F-3247-A569-CE038874C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922" y="4927600"/>
            <a:ext cx="1411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entity body</a:t>
            </a:r>
          </a:p>
        </p:txBody>
      </p:sp>
      <p:grpSp>
        <p:nvGrpSpPr>
          <p:cNvPr id="79" name="Group 81">
            <a:extLst>
              <a:ext uri="{FF2B5EF4-FFF2-40B4-BE49-F238E27FC236}">
                <a16:creationId xmlns:a16="http://schemas.microsoft.com/office/drawing/2014/main" id="{FBD71B37-ADDE-7A46-9420-5D7F558DE36A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4941887"/>
            <a:ext cx="331788" cy="461963"/>
            <a:chOff x="462" y="1727"/>
            <a:chExt cx="209" cy="291"/>
          </a:xfrm>
        </p:grpSpPr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EB685F5D-49A7-714D-B0CE-A681FE471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Text Box 83">
              <a:extLst>
                <a:ext uri="{FF2B5EF4-FFF2-40B4-BE49-F238E27FC236}">
                  <a16:creationId xmlns:a16="http://schemas.microsoft.com/office/drawing/2014/main" id="{F39503FA-5AF7-1343-97ED-74063A1F1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2" name="Text Box 84">
              <a:extLst>
                <a:ext uri="{FF2B5EF4-FFF2-40B4-BE49-F238E27FC236}">
                  <a16:creationId xmlns:a16="http://schemas.microsoft.com/office/drawing/2014/main" id="{65445F71-0392-1545-8E73-EFFA475F7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83" name="Group 85">
            <a:extLst>
              <a:ext uri="{FF2B5EF4-FFF2-40B4-BE49-F238E27FC236}">
                <a16:creationId xmlns:a16="http://schemas.microsoft.com/office/drawing/2014/main" id="{948FB213-CBD1-754F-9A31-92B73ABB091D}"/>
              </a:ext>
            </a:extLst>
          </p:cNvPr>
          <p:cNvGrpSpPr>
            <a:grpSpLocks/>
          </p:cNvGrpSpPr>
          <p:nvPr/>
        </p:nvGrpSpPr>
        <p:grpSpPr bwMode="auto">
          <a:xfrm>
            <a:off x="7871034" y="4932362"/>
            <a:ext cx="331788" cy="461963"/>
            <a:chOff x="462" y="1727"/>
            <a:chExt cx="209" cy="291"/>
          </a:xfrm>
        </p:grpSpPr>
        <p:sp>
          <p:nvSpPr>
            <p:cNvPr id="84" name="Rectangle 86">
              <a:extLst>
                <a:ext uri="{FF2B5EF4-FFF2-40B4-BE49-F238E27FC236}">
                  <a16:creationId xmlns:a16="http://schemas.microsoft.com/office/drawing/2014/main" id="{2099BE28-2CBD-FA47-A576-86B1CF47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Text Box 87">
              <a:extLst>
                <a:ext uri="{FF2B5EF4-FFF2-40B4-BE49-F238E27FC236}">
                  <a16:creationId xmlns:a16="http://schemas.microsoft.com/office/drawing/2014/main" id="{94AB5515-CA17-A64C-8C42-F07410243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6" name="Text Box 88">
              <a:extLst>
                <a:ext uri="{FF2B5EF4-FFF2-40B4-BE49-F238E27FC236}">
                  <a16:creationId xmlns:a16="http://schemas.microsoft.com/office/drawing/2014/main" id="{157CE15D-905D-5B44-91B2-249371FA4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87" name="Slide Number Placeholder 2">
            <a:extLst>
              <a:ext uri="{FF2B5EF4-FFF2-40B4-BE49-F238E27FC236}">
                <a16:creationId xmlns:a16="http://schemas.microsoft.com/office/drawing/2014/main" id="{09896B4E-767E-074F-8EDA-CDA62F290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365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Other HTTP request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essages</a:t>
            </a:r>
            <a:endParaRPr lang="en-US" sz="4400" dirty="0"/>
          </a:p>
        </p:txBody>
      </p:sp>
      <p:sp>
        <p:nvSpPr>
          <p:cNvPr id="87" name="Rectangle 3">
            <a:extLst>
              <a:ext uri="{FF2B5EF4-FFF2-40B4-BE49-F238E27FC236}">
                <a16:creationId xmlns:a16="http://schemas.microsoft.com/office/drawing/2014/main" id="{25316CA5-99B5-7F45-AFB7-B3A2CBFABDDC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1727394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 often includes form input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input sent from client to server in entity body of HTTP POST request message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EC7D421B-4EDF-C343-AB2D-4624467F5415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4466964"/>
            <a:ext cx="5541055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method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(for sending data to server):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include user data in URL field of HTTP GET request message (following a ‘?’):</a:t>
            </a:r>
          </a:p>
        </p:txBody>
      </p:sp>
      <p:sp>
        <p:nvSpPr>
          <p:cNvPr id="89" name="Text Box 5">
            <a:extLst>
              <a:ext uri="{FF2B5EF4-FFF2-40B4-BE49-F238E27FC236}">
                <a16:creationId xmlns:a16="http://schemas.microsoft.com/office/drawing/2014/main" id="{B785588B-2DEA-474F-89CA-2613413F7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2" y="5806133"/>
            <a:ext cx="628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www.somesite.com/animalsearch?monkeys&amp;banana</a:t>
            </a:r>
          </a:p>
        </p:txBody>
      </p:sp>
      <p:sp>
        <p:nvSpPr>
          <p:cNvPr id="90" name="Rectangle 3">
            <a:extLst>
              <a:ext uri="{FF2B5EF4-FFF2-40B4-BE49-F238E27FC236}">
                <a16:creationId xmlns:a16="http://schemas.microsoft.com/office/drawing/2014/main" id="{F9FB5262-4D63-A149-A391-3CDD424427AC}"/>
              </a:ext>
            </a:extLst>
          </p:cNvPr>
          <p:cNvSpPr txBox="1">
            <a:spLocks noChangeArrowheads="1"/>
          </p:cNvSpPr>
          <p:nvPr/>
        </p:nvSpPr>
        <p:spPr>
          <a:xfrm>
            <a:off x="6991758" y="1752600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requests headers (only) that would be returned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specified URL were requested  with an HTTP GET method. </a:t>
            </a:r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2D3C6453-B336-C04B-8A91-4E7D3B632FEB}"/>
              </a:ext>
            </a:extLst>
          </p:cNvPr>
          <p:cNvSpPr txBox="1">
            <a:spLocks noChangeArrowheads="1"/>
          </p:cNvSpPr>
          <p:nvPr/>
        </p:nvSpPr>
        <p:spPr>
          <a:xfrm>
            <a:off x="6993371" y="3839527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uploads new file (object) to server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completely replaces file that exists at specified URL with content in entity body of POST HTTP request message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0C538BA-1C71-0F4D-B753-A7D597D98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24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</a:t>
            </a:r>
            <a:endParaRPr lang="en-US" sz="4400" dirty="0"/>
          </a:p>
        </p:txBody>
      </p:sp>
      <p:sp>
        <p:nvSpPr>
          <p:cNvPr id="87" name="Text Box 5">
            <a:extLst>
              <a:ext uri="{FF2B5EF4-FFF2-40B4-BE49-F238E27FC236}">
                <a16:creationId xmlns:a16="http://schemas.microsoft.com/office/drawing/2014/main" id="{A994AECC-DC16-7847-B8EE-F2F612AB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1555730"/>
            <a:ext cx="4056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line (protocol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status phrase)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Text Box 8">
            <a:extLst>
              <a:ext uri="{FF2B5EF4-FFF2-40B4-BE49-F238E27FC236}">
                <a16:creationId xmlns:a16="http://schemas.microsoft.com/office/drawing/2014/main" id="{9695B2A1-768B-CE41-87A1-8D564F95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618" y="2984961"/>
            <a:ext cx="1071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10">
            <a:extLst>
              <a:ext uri="{FF2B5EF4-FFF2-40B4-BE49-F238E27FC236}">
                <a16:creationId xmlns:a16="http://schemas.microsoft.com/office/drawing/2014/main" id="{71D3CD43-9088-2144-992C-3A77F783A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97" y="4607159"/>
            <a:ext cx="360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data, e.g.,  requested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HTML file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" name="Rectangle 15">
            <a:extLst>
              <a:ext uri="{FF2B5EF4-FFF2-40B4-BE49-F238E27FC236}">
                <a16:creationId xmlns:a16="http://schemas.microsoft.com/office/drawing/2014/main" id="{AE1D96B5-48F4-B842-9424-43BC570F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81" y="1710879"/>
            <a:ext cx="6311900" cy="349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HTTP/1.1 200 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Date: Tue, 08 Sep 2020 00:53:20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Server: Apache/2.4.6 (CentOS) OpenSSL/1.0.2k-fips PHP/7.4.9 mod_perl/2.0.11 Perl/v5.16.3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Last-Modified: Tue, 01 Mar 2016 18:57:50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ETag: "a5b-52d015789ee9e"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Accept-Ranges: bytes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Content-Length: 2651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Content-Type: text/html; charset=UTF-8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data data data data data ... 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1248C33-8978-FA4A-B68D-07F7345C9C4D}"/>
              </a:ext>
            </a:extLst>
          </p:cNvPr>
          <p:cNvCxnSpPr>
            <a:cxnSpLocks/>
          </p:cNvCxnSpPr>
          <p:nvPr/>
        </p:nvCxnSpPr>
        <p:spPr>
          <a:xfrm>
            <a:off x="3593872" y="18458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1C1D39C-E830-C840-962A-5EF5A5C89548}"/>
              </a:ext>
            </a:extLst>
          </p:cNvPr>
          <p:cNvCxnSpPr>
            <a:cxnSpLocks/>
          </p:cNvCxnSpPr>
          <p:nvPr/>
        </p:nvCxnSpPr>
        <p:spPr>
          <a:xfrm>
            <a:off x="3642857" y="4850277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1">
            <a:extLst>
              <a:ext uri="{FF2B5EF4-FFF2-40B4-BE49-F238E27FC236}">
                <a16:creationId xmlns:a16="http://schemas.microsoft.com/office/drawing/2014/main" id="{2551C779-9290-AD4E-91BD-E60A7E927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6155251"/>
            <a:ext cx="9521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44120-8306-2742-A6C5-833CF39C2053}"/>
              </a:ext>
            </a:extLst>
          </p:cNvPr>
          <p:cNvSpPr/>
          <p:nvPr/>
        </p:nvSpPr>
        <p:spPr>
          <a:xfrm>
            <a:off x="506185" y="4724398"/>
            <a:ext cx="10733315" cy="1894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B4A04F6-6325-3B46-B996-B1257F5CC1D8}"/>
              </a:ext>
            </a:extLst>
          </p:cNvPr>
          <p:cNvSpPr/>
          <p:nvPr/>
        </p:nvSpPr>
        <p:spPr>
          <a:xfrm>
            <a:off x="4963885" y="2057400"/>
            <a:ext cx="261258" cy="2694214"/>
          </a:xfrm>
          <a:prstGeom prst="leftBrace">
            <a:avLst/>
          </a:prstGeom>
          <a:ln w="22225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0BCB5-3B5E-AE49-AE9B-AE6FFB902BA8}"/>
              </a:ext>
            </a:extLst>
          </p:cNvPr>
          <p:cNvSpPr/>
          <p:nvPr/>
        </p:nvSpPr>
        <p:spPr>
          <a:xfrm>
            <a:off x="4359729" y="2041072"/>
            <a:ext cx="7151914" cy="298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232E2-6D04-AD43-8E7F-3073A3A01F08}"/>
              </a:ext>
            </a:extLst>
          </p:cNvPr>
          <p:cNvSpPr/>
          <p:nvPr/>
        </p:nvSpPr>
        <p:spPr>
          <a:xfrm>
            <a:off x="3858986" y="2939143"/>
            <a:ext cx="7151914" cy="13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1A72BEEE-6164-8340-B1FC-05E6C79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8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tatus </a:t>
            </a:r>
            <a:r>
              <a:rPr lang="en-US" altLang="en-US" dirty="0">
                <a:ea typeface="ＭＳ Ｐゴシック" panose="020B0600070205080204" pitchFamily="34" charset="-128"/>
              </a:rPr>
              <a:t>c</a:t>
            </a:r>
            <a:r>
              <a:rPr lang="en-US" altLang="en-US" sz="4400" dirty="0">
                <a:ea typeface="ＭＳ Ｐゴシック" panose="020B0600070205080204" pitchFamily="34" charset="-128"/>
              </a:rPr>
              <a:t>odes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7D9FAF8-ACB6-2648-AF49-4F1CA2DD361E}"/>
              </a:ext>
            </a:extLst>
          </p:cNvPr>
          <p:cNvSpPr txBox="1">
            <a:spLocks noChangeArrowheads="1"/>
          </p:cNvSpPr>
          <p:nvPr/>
        </p:nvSpPr>
        <p:spPr>
          <a:xfrm>
            <a:off x="1179871" y="2274314"/>
            <a:ext cx="10678300" cy="4168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200 OK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succeeded, requested object later in this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301 Moved Permanently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object moved, new location specified later in this message (in Location: field)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400 Bad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msg not understood by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404 Not Found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document not found on this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505 HTTP Version Not Supported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C98F9E3-E57A-7844-89F3-A6331B046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1" y="1325562"/>
            <a:ext cx="1085628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50838" marR="0" lvl="0" indent="-3508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appears in 1st line in server-to-client response message.</a:t>
            </a:r>
          </a:p>
          <a:p>
            <a:pPr marL="350838" marR="0" lvl="0" indent="-350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 sample codes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F3EBF3D-1991-B942-BC94-7A161F525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15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3" name="Rectangle 3">
            <a:extLst>
              <a:ext uri="{FF2B5EF4-FFF2-40B4-BE49-F238E27FC236}">
                <a16:creationId xmlns:a16="http://schemas.microsoft.com/office/drawing/2014/main" id="{044314F4-5E29-A342-9469-ED1D194C2BEE}"/>
              </a:ext>
            </a:extLst>
          </p:cNvPr>
          <p:cNvSpPr txBox="1">
            <a:spLocks noChangeArrowheads="1"/>
          </p:cNvSpPr>
          <p:nvPr/>
        </p:nvSpPr>
        <p:spPr>
          <a:xfrm>
            <a:off x="622608" y="1452389"/>
            <a:ext cx="6335547" cy="488791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sites and client browser  use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to maintain some state between transactions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four components: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1) cookie header line of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2) cookie header line in next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3) cookie file kept on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host, managed by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browser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4) back-end database at Web site</a:t>
            </a:r>
          </a:p>
        </p:txBody>
      </p:sp>
      <p:sp>
        <p:nvSpPr>
          <p:cNvPr id="94" name="Rectangle 4">
            <a:extLst>
              <a:ext uri="{FF2B5EF4-FFF2-40B4-BE49-F238E27FC236}">
                <a16:creationId xmlns:a16="http://schemas.microsoft.com/office/drawing/2014/main" id="{26408C84-4366-9C43-B55D-97AC8C9FA33A}"/>
              </a:ext>
            </a:extLst>
          </p:cNvPr>
          <p:cNvSpPr txBox="1">
            <a:spLocks noChangeArrowheads="1"/>
          </p:cNvSpPr>
          <p:nvPr/>
        </p:nvSpPr>
        <p:spPr>
          <a:xfrm>
            <a:off x="7599363" y="1452389"/>
            <a:ext cx="4363453" cy="502573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111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Susan uses browser on laptop, visits specific e-commerce site for first time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initial HTTP requests arrives at site, site creates: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unique ID (aka “cookie”)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entry in backend database for ID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requests from Susan to this site will contain cookie ID value, allowing site to “identify” Susan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2BCA24-99F8-C342-B95E-EB6833D8C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Chapter 2: Application </a:t>
            </a:r>
            <a:r>
              <a:rPr lang="en-US" altLang="en-US" dirty="0">
                <a:cs typeface="Calibri" panose="020F0502020204030204" pitchFamily="34" charset="0"/>
              </a:rPr>
              <a:t>l</a:t>
            </a:r>
            <a:r>
              <a:rPr lang="en-US" altLang="en-US" sz="4400" dirty="0">
                <a:cs typeface="Calibri" panose="020F0502020204030204" pitchFamily="34" charset="0"/>
              </a:rPr>
              <a:t>ayer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747307" y="1406319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Our goals: </a:t>
            </a:r>
          </a:p>
          <a:p>
            <a:pPr marL="460375" marR="0" lvl="0" indent="-346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conceptual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implementation aspects of application-layer protocols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transport-layer service models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client-server paradigm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peer-to-peer paradigm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16985" y="1399497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learn about protocols by examining popular application-layer protocols and infrastructure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SMTP, IMAP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CDN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95738BC-ECEC-DD4F-BBFF-ED532C851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51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6" name="Text Box 5">
            <a:extLst>
              <a:ext uri="{FF2B5EF4-FFF2-40B4-BE49-F238E27FC236}">
                <a16:creationId xmlns:a16="http://schemas.microsoft.com/office/drawing/2014/main" id="{BDD58876-57D5-6242-A5A0-1F4F57BBD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674" y="1266659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97" name="Text Box 6">
            <a:extLst>
              <a:ext uri="{FF2B5EF4-FFF2-40B4-BE49-F238E27FC236}">
                <a16:creationId xmlns:a16="http://schemas.microsoft.com/office/drawing/2014/main" id="{2C7DB634-32FD-8242-867E-9B9E0867E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557" y="1520844"/>
            <a:ext cx="205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Amazon server</a:t>
            </a:r>
          </a:p>
        </p:txBody>
      </p:sp>
      <p:grpSp>
        <p:nvGrpSpPr>
          <p:cNvPr id="98" name="Group 90">
            <a:extLst>
              <a:ext uri="{FF2B5EF4-FFF2-40B4-BE49-F238E27FC236}">
                <a16:creationId xmlns:a16="http://schemas.microsoft.com/office/drawing/2014/main" id="{94011BFB-FD4F-E449-8218-8F0FBC795682}"/>
              </a:ext>
            </a:extLst>
          </p:cNvPr>
          <p:cNvGrpSpPr>
            <a:grpSpLocks/>
          </p:cNvGrpSpPr>
          <p:nvPr/>
        </p:nvGrpSpPr>
        <p:grpSpPr bwMode="auto">
          <a:xfrm>
            <a:off x="2996806" y="4057653"/>
            <a:ext cx="3873500" cy="458788"/>
            <a:chOff x="1414" y="2657"/>
            <a:chExt cx="2440" cy="289"/>
          </a:xfrm>
        </p:grpSpPr>
        <p:sp>
          <p:nvSpPr>
            <p:cNvPr id="99" name="Line 16">
              <a:extLst>
                <a:ext uri="{FF2B5EF4-FFF2-40B4-BE49-F238E27FC236}">
                  <a16:creationId xmlns:a16="http://schemas.microsoft.com/office/drawing/2014/main" id="{88BDB1BC-CF22-D740-8FD0-3286D32A2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4" y="2657"/>
              <a:ext cx="2440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0" name="Group 17">
              <a:extLst>
                <a:ext uri="{FF2B5EF4-FFF2-40B4-BE49-F238E27FC236}">
                  <a16:creationId xmlns:a16="http://schemas.microsoft.com/office/drawing/2014/main" id="{1663D802-36E9-1C4C-BFE3-BD3D003350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694"/>
              <a:ext cx="1897" cy="252"/>
              <a:chOff x="3268" y="2846"/>
              <a:chExt cx="1897" cy="252"/>
            </a:xfrm>
          </p:grpSpPr>
          <p:sp>
            <p:nvSpPr>
              <p:cNvPr id="101" name="Rectangle 18">
                <a:extLst>
                  <a:ext uri="{FF2B5EF4-FFF2-40B4-BE49-F238E27FC236}">
                    <a16:creationId xmlns:a16="http://schemas.microsoft.com/office/drawing/2014/main" id="{F3795387-184E-6040-B5E5-4A94444C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2" name="Text Box 19">
                <a:extLst>
                  <a:ext uri="{FF2B5EF4-FFF2-40B4-BE49-F238E27FC236}">
                    <a16:creationId xmlns:a16="http://schemas.microsoft.com/office/drawing/2014/main" id="{1E8E6531-8FF1-1C40-8C70-630F4E147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897" cy="2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usual HTTP response msg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03" name="Group 94">
            <a:extLst>
              <a:ext uri="{FF2B5EF4-FFF2-40B4-BE49-F238E27FC236}">
                <a16:creationId xmlns:a16="http://schemas.microsoft.com/office/drawing/2014/main" id="{A02DFDF0-ACF5-0944-BB01-BEA857B2408F}"/>
              </a:ext>
            </a:extLst>
          </p:cNvPr>
          <p:cNvGrpSpPr>
            <a:grpSpLocks/>
          </p:cNvGrpSpPr>
          <p:nvPr/>
        </p:nvGrpSpPr>
        <p:grpSpPr bwMode="auto">
          <a:xfrm>
            <a:off x="3002432" y="5867498"/>
            <a:ext cx="3859213" cy="463549"/>
            <a:chOff x="1392" y="3579"/>
            <a:chExt cx="2431" cy="292"/>
          </a:xfrm>
        </p:grpSpPr>
        <p:sp>
          <p:nvSpPr>
            <p:cNvPr id="104" name="Line 24">
              <a:extLst>
                <a:ext uri="{FF2B5EF4-FFF2-40B4-BE49-F238E27FC236}">
                  <a16:creationId xmlns:a16="http://schemas.microsoft.com/office/drawing/2014/main" id="{EEB16C5E-89E3-9248-A0E9-068D3F51C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579"/>
              <a:ext cx="243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:a16="http://schemas.microsoft.com/office/drawing/2014/main" id="{474B7C25-022E-B449-BFB7-79520686A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619"/>
              <a:ext cx="1852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msg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8" name="Text Box 59">
            <a:extLst>
              <a:ext uri="{FF2B5EF4-FFF2-40B4-BE49-F238E27FC236}">
                <a16:creationId xmlns:a16="http://schemas.microsoft.com/office/drawing/2014/main" id="{8FCE1392-BEBB-7649-A72C-5DBA31761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156" y="2293935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 file</a:t>
            </a:r>
          </a:p>
        </p:txBody>
      </p:sp>
      <p:sp>
        <p:nvSpPr>
          <p:cNvPr id="109" name="Text Box 66">
            <a:extLst>
              <a:ext uri="{FF2B5EF4-FFF2-40B4-BE49-F238E27FC236}">
                <a16:creationId xmlns:a16="http://schemas.microsoft.com/office/drawing/2014/main" id="{0A6A1E02-F6BE-5D46-AD20-D1F7027F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772" y="4672055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week later:</a:t>
            </a:r>
          </a:p>
        </p:txBody>
      </p:sp>
      <p:grpSp>
        <p:nvGrpSpPr>
          <p:cNvPr id="110" name="Group 89">
            <a:extLst>
              <a:ext uri="{FF2B5EF4-FFF2-40B4-BE49-F238E27FC236}">
                <a16:creationId xmlns:a16="http://schemas.microsoft.com/office/drawing/2014/main" id="{40D8E44C-8C6C-D542-9BE7-10406B51CDF5}"/>
              </a:ext>
            </a:extLst>
          </p:cNvPr>
          <p:cNvGrpSpPr>
            <a:grpSpLocks/>
          </p:cNvGrpSpPr>
          <p:nvPr/>
        </p:nvGrpSpPr>
        <p:grpSpPr bwMode="auto">
          <a:xfrm>
            <a:off x="2998327" y="3429000"/>
            <a:ext cx="6777024" cy="1128713"/>
            <a:chOff x="1411" y="2261"/>
            <a:chExt cx="3533" cy="711"/>
          </a:xfrm>
        </p:grpSpPr>
        <p:sp>
          <p:nvSpPr>
            <p:cNvPr id="111" name="Line 12">
              <a:extLst>
                <a:ext uri="{FF2B5EF4-FFF2-40B4-BE49-F238E27FC236}">
                  <a16:creationId xmlns:a16="http://schemas.microsoft.com/office/drawing/2014/main" id="{153DBCD9-AEFE-0D4C-84B4-A29E1AAAC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" y="2361"/>
              <a:ext cx="2016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Text Box 15">
              <a:extLst>
                <a:ext uri="{FF2B5EF4-FFF2-40B4-BE49-F238E27FC236}">
                  <a16:creationId xmlns:a16="http://schemas.microsoft.com/office/drawing/2014/main" id="{B4EE3ACA-27BC-0046-99A0-E10CEAF86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13" name="Text Box 28">
              <a:extLst>
                <a:ext uri="{FF2B5EF4-FFF2-40B4-BE49-F238E27FC236}">
                  <a16:creationId xmlns:a16="http://schemas.microsoft.com/office/drawing/2014/main" id="{E0C8E058-016B-9643-8EC4-38404A2A2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233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14" name="Line 42">
              <a:extLst>
                <a:ext uri="{FF2B5EF4-FFF2-40B4-BE49-F238E27FC236}">
                  <a16:creationId xmlns:a16="http://schemas.microsoft.com/office/drawing/2014/main" id="{AEE1E959-6738-514B-BC11-A0C6268B0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5" name="Group 83">
              <a:extLst>
                <a:ext uri="{FF2B5EF4-FFF2-40B4-BE49-F238E27FC236}">
                  <a16:creationId xmlns:a16="http://schemas.microsoft.com/office/drawing/2014/main" id="{B7857F88-08E3-E240-A20C-5162D2969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" y="2363"/>
              <a:ext cx="539" cy="252"/>
              <a:chOff x="4306" y="2273"/>
              <a:chExt cx="539" cy="252"/>
            </a:xfrm>
          </p:grpSpPr>
          <p:sp>
            <p:nvSpPr>
              <p:cNvPr id="116" name="Rectangle 72">
                <a:extLst>
                  <a:ext uri="{FF2B5EF4-FFF2-40B4-BE49-F238E27FC236}">
                    <a16:creationId xmlns:a16="http://schemas.microsoft.com/office/drawing/2014/main" id="{597ACCEC-4FF2-6B40-8454-C2F1F6A7C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Text Box 43">
                <a:extLst>
                  <a:ext uri="{FF2B5EF4-FFF2-40B4-BE49-F238E27FC236}">
                    <a16:creationId xmlns:a16="http://schemas.microsoft.com/office/drawing/2014/main" id="{361D7D30-A4D4-5C44-878A-9FE3CEA44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</p:txBody>
          </p:sp>
        </p:grpSp>
      </p:grpSp>
      <p:grpSp>
        <p:nvGrpSpPr>
          <p:cNvPr id="118" name="Group 81">
            <a:extLst>
              <a:ext uri="{FF2B5EF4-FFF2-40B4-BE49-F238E27FC236}">
                <a16:creationId xmlns:a16="http://schemas.microsoft.com/office/drawing/2014/main" id="{CCEC4E82-EFC9-4646-BCEE-C0B8C7E94B5A}"/>
              </a:ext>
            </a:extLst>
          </p:cNvPr>
          <p:cNvGrpSpPr>
            <a:grpSpLocks/>
          </p:cNvGrpSpPr>
          <p:nvPr/>
        </p:nvGrpSpPr>
        <p:grpSpPr bwMode="auto">
          <a:xfrm>
            <a:off x="1704581" y="1762123"/>
            <a:ext cx="1066800" cy="565150"/>
            <a:chOff x="527" y="1047"/>
            <a:chExt cx="855" cy="486"/>
          </a:xfrm>
        </p:grpSpPr>
        <p:sp>
          <p:nvSpPr>
            <p:cNvPr id="119" name="AutoShape 67">
              <a:extLst>
                <a:ext uri="{FF2B5EF4-FFF2-40B4-BE49-F238E27FC236}">
                  <a16:creationId xmlns:a16="http://schemas.microsoft.com/office/drawing/2014/main" id="{3FF0F743-E4ED-2B41-96D3-06A33C244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Text Box 60">
              <a:extLst>
                <a:ext uri="{FF2B5EF4-FFF2-40B4-BE49-F238E27FC236}">
                  <a16:creationId xmlns:a16="http://schemas.microsoft.com/office/drawing/2014/main" id="{6117DA15-C6DD-B847-B11A-0D6EFDBC1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1193"/>
              <a:ext cx="80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 8734</a:t>
              </a:r>
            </a:p>
          </p:txBody>
        </p:sp>
      </p:grpSp>
      <p:grpSp>
        <p:nvGrpSpPr>
          <p:cNvPr id="121" name="Group 95">
            <a:extLst>
              <a:ext uri="{FF2B5EF4-FFF2-40B4-BE49-F238E27FC236}">
                <a16:creationId xmlns:a16="http://schemas.microsoft.com/office/drawing/2014/main" id="{6419469C-19C4-3947-B461-0398BDE5A56E}"/>
              </a:ext>
            </a:extLst>
          </p:cNvPr>
          <p:cNvGrpSpPr>
            <a:grpSpLocks/>
          </p:cNvGrpSpPr>
          <p:nvPr/>
        </p:nvGrpSpPr>
        <p:grpSpPr bwMode="auto">
          <a:xfrm>
            <a:off x="2952356" y="1946272"/>
            <a:ext cx="6972540" cy="1301749"/>
            <a:chOff x="1386" y="1327"/>
            <a:chExt cx="3730" cy="820"/>
          </a:xfrm>
        </p:grpSpPr>
        <p:sp>
          <p:nvSpPr>
            <p:cNvPr id="122" name="Line 4">
              <a:extLst>
                <a:ext uri="{FF2B5EF4-FFF2-40B4-BE49-F238E27FC236}">
                  <a16:creationId xmlns:a16="http://schemas.microsoft.com/office/drawing/2014/main" id="{53358BBA-04B8-9D40-89A7-C1749138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Text Box 8">
              <a:extLst>
                <a:ext uri="{FF2B5EF4-FFF2-40B4-BE49-F238E27FC236}">
                  <a16:creationId xmlns:a16="http://schemas.microsoft.com/office/drawing/2014/main" id="{437463ED-2B74-A04D-85BF-36A6CD1AD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</p:txBody>
        </p:sp>
        <p:sp>
          <p:nvSpPr>
            <p:cNvPr id="124" name="Text Box 31">
              <a:extLst>
                <a:ext uri="{FF2B5EF4-FFF2-40B4-BE49-F238E27FC236}">
                  <a16:creationId xmlns:a16="http://schemas.microsoft.com/office/drawing/2014/main" id="{8689192D-F56C-1640-861C-3C443D419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1390"/>
              <a:ext cx="84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server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creates ID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1678 for user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5" name="Group 82">
              <a:extLst>
                <a:ext uri="{FF2B5EF4-FFF2-40B4-BE49-F238E27FC236}">
                  <a16:creationId xmlns:a16="http://schemas.microsoft.com/office/drawing/2014/main" id="{03DF1B1A-A9A9-854D-8891-346BB0DBA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1730"/>
              <a:ext cx="739" cy="417"/>
              <a:chOff x="4377" y="1640"/>
              <a:chExt cx="739" cy="417"/>
            </a:xfrm>
          </p:grpSpPr>
          <p:sp>
            <p:nvSpPr>
              <p:cNvPr id="126" name="Line 40">
                <a:extLst>
                  <a:ext uri="{FF2B5EF4-FFF2-40B4-BE49-F238E27FC236}">
                    <a16:creationId xmlns:a16="http://schemas.microsoft.com/office/drawing/2014/main" id="{52C051AD-65C2-504B-9A70-F8E72303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Rectangle 73">
                <a:extLst>
                  <a:ext uri="{FF2B5EF4-FFF2-40B4-BE49-F238E27FC236}">
                    <a16:creationId xmlns:a16="http://schemas.microsoft.com/office/drawing/2014/main" id="{7F34673E-5298-3241-9317-86EC3DD70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Text Box 41">
                <a:extLst>
                  <a:ext uri="{FF2B5EF4-FFF2-40B4-BE49-F238E27FC236}">
                    <a16:creationId xmlns:a16="http://schemas.microsoft.com/office/drawing/2014/main" id="{F17F9C36-958E-4C47-BE78-4A1A5F072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create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   entry</a:t>
                </a:r>
              </a:p>
            </p:txBody>
          </p:sp>
        </p:grpSp>
      </p:grpSp>
      <p:grpSp>
        <p:nvGrpSpPr>
          <p:cNvPr id="129" name="Group 88">
            <a:extLst>
              <a:ext uri="{FF2B5EF4-FFF2-40B4-BE49-F238E27FC236}">
                <a16:creationId xmlns:a16="http://schemas.microsoft.com/office/drawing/2014/main" id="{7A1CD3F5-FA12-5E48-9AC5-0FFB79FB2A15}"/>
              </a:ext>
            </a:extLst>
          </p:cNvPr>
          <p:cNvGrpSpPr>
            <a:grpSpLocks/>
          </p:cNvGrpSpPr>
          <p:nvPr/>
        </p:nvGrpSpPr>
        <p:grpSpPr bwMode="auto">
          <a:xfrm>
            <a:off x="1675603" y="2474086"/>
            <a:ext cx="5151555" cy="890270"/>
            <a:chOff x="462" y="1603"/>
            <a:chExt cx="3550" cy="719"/>
          </a:xfrm>
        </p:grpSpPr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34D0E0B7-0FCE-BB41-80D4-74036A275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4" y="1603"/>
              <a:ext cx="2608" cy="2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Text Box 11">
              <a:extLst>
                <a:ext uri="{FF2B5EF4-FFF2-40B4-BE49-F238E27FC236}">
                  <a16:creationId xmlns:a16="http://schemas.microsoft.com/office/drawing/2014/main" id="{C2A582BF-35AD-EC42-8C5E-BCF7C4420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5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set-cookie: 1678 </a:t>
              </a:r>
            </a:p>
          </p:txBody>
        </p:sp>
        <p:grpSp>
          <p:nvGrpSpPr>
            <p:cNvPr id="132" name="Group 76">
              <a:extLst>
                <a:ext uri="{FF2B5EF4-FFF2-40B4-BE49-F238E27FC236}">
                  <a16:creationId xmlns:a16="http://schemas.microsoft.com/office/drawing/2014/main" id="{9B50E41F-6BE8-5B41-B57A-83E988A05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836"/>
              <a:ext cx="1004" cy="486"/>
              <a:chOff x="687" y="1746"/>
              <a:chExt cx="1004" cy="486"/>
            </a:xfrm>
          </p:grpSpPr>
          <p:sp>
            <p:nvSpPr>
              <p:cNvPr id="133" name="AutoShape 74">
                <a:extLst>
                  <a:ext uri="{FF2B5EF4-FFF2-40B4-BE49-F238E27FC236}">
                    <a16:creationId xmlns:a16="http://schemas.microsoft.com/office/drawing/2014/main" id="{0B53BA64-2104-564F-AC68-42F70CD1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1746"/>
                <a:ext cx="735" cy="486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4" name="Text Box 75">
                <a:extLst>
                  <a:ext uri="{FF2B5EF4-FFF2-40B4-BE49-F238E27FC236}">
                    <a16:creationId xmlns:a16="http://schemas.microsoft.com/office/drawing/2014/main" id="{40EF6721-60A7-E646-8306-ACE2C580A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836"/>
                <a:ext cx="100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ebay 8734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amazon 1678</a:t>
                </a:r>
              </a:p>
            </p:txBody>
          </p:sp>
        </p:grpSp>
      </p:grpSp>
      <p:grpSp>
        <p:nvGrpSpPr>
          <p:cNvPr id="135" name="Group 93">
            <a:extLst>
              <a:ext uri="{FF2B5EF4-FFF2-40B4-BE49-F238E27FC236}">
                <a16:creationId xmlns:a16="http://schemas.microsoft.com/office/drawing/2014/main" id="{3301D1A0-4332-D44D-9339-6985DCD61D45}"/>
              </a:ext>
            </a:extLst>
          </p:cNvPr>
          <p:cNvGrpSpPr>
            <a:grpSpLocks/>
          </p:cNvGrpSpPr>
          <p:nvPr/>
        </p:nvGrpSpPr>
        <p:grpSpPr bwMode="auto">
          <a:xfrm>
            <a:off x="2994226" y="4365354"/>
            <a:ext cx="6781125" cy="2001838"/>
            <a:chOff x="1406" y="2641"/>
            <a:chExt cx="3562" cy="1261"/>
          </a:xfrm>
        </p:grpSpPr>
        <p:sp>
          <p:nvSpPr>
            <p:cNvPr id="136" name="Line 20">
              <a:extLst>
                <a:ext uri="{FF2B5EF4-FFF2-40B4-BE49-F238E27FC236}">
                  <a16:creationId xmlns:a16="http://schemas.microsoft.com/office/drawing/2014/main" id="{27A08B61-84D4-974B-B631-032C83422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293"/>
              <a:ext cx="2032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C0FE6E20-0831-D147-9963-B3CABC0FF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38" name="Text Box 29">
              <a:extLst>
                <a:ext uri="{FF2B5EF4-FFF2-40B4-BE49-F238E27FC236}">
                  <a16:creationId xmlns:a16="http://schemas.microsoft.com/office/drawing/2014/main" id="{8241B379-77A9-114B-8D91-05EAB5E6D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" y="326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E200A986-F657-7343-BB4C-41C023FA5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Text Box 71">
              <a:extLst>
                <a:ext uri="{FF2B5EF4-FFF2-40B4-BE49-F238E27FC236}">
                  <a16:creationId xmlns:a16="http://schemas.microsoft.com/office/drawing/2014/main" id="{CCBDD99D-1C5A-2749-9C7B-9D0A6E0A3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939"/>
              <a:ext cx="539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access</a:t>
              </a:r>
            </a:p>
          </p:txBody>
        </p:sp>
      </p:grpSp>
      <p:grpSp>
        <p:nvGrpSpPr>
          <p:cNvPr id="141" name="Group 77">
            <a:extLst>
              <a:ext uri="{FF2B5EF4-FFF2-40B4-BE49-F238E27FC236}">
                <a16:creationId xmlns:a16="http://schemas.microsoft.com/office/drawing/2014/main" id="{147D74CA-2DA8-1241-A8E8-3EF2E932E88E}"/>
              </a:ext>
            </a:extLst>
          </p:cNvPr>
          <p:cNvGrpSpPr>
            <a:grpSpLocks/>
          </p:cNvGrpSpPr>
          <p:nvPr/>
        </p:nvGrpSpPr>
        <p:grpSpPr bwMode="auto">
          <a:xfrm>
            <a:off x="1655687" y="5113066"/>
            <a:ext cx="1389062" cy="633978"/>
            <a:chOff x="702" y="1746"/>
            <a:chExt cx="1004" cy="486"/>
          </a:xfrm>
        </p:grpSpPr>
        <p:sp>
          <p:nvSpPr>
            <p:cNvPr id="142" name="AutoShape 78">
              <a:extLst>
                <a:ext uri="{FF2B5EF4-FFF2-40B4-BE49-F238E27FC236}">
                  <a16:creationId xmlns:a16="http://schemas.microsoft.com/office/drawing/2014/main" id="{19C72BA2-8506-044E-A290-911BA7AE5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746"/>
              <a:ext cx="773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Text Box 79">
              <a:extLst>
                <a:ext uri="{FF2B5EF4-FFF2-40B4-BE49-F238E27FC236}">
                  <a16:creationId xmlns:a16="http://schemas.microsoft.com/office/drawing/2014/main" id="{DF0A1B9A-EFCF-7042-A14D-D22FE4D35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" y="1851"/>
              <a:ext cx="10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 8734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1678</a:t>
              </a:r>
              <a:endPara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4" name="Text Box 80">
            <a:extLst>
              <a:ext uri="{FF2B5EF4-FFF2-40B4-BE49-F238E27FC236}">
                <a16:creationId xmlns:a16="http://schemas.microsoft.com/office/drawing/2014/main" id="{EC583638-A99A-9144-B11A-E459DCDD4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963" y="2582111"/>
            <a:ext cx="11400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backend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database</a:t>
            </a:r>
          </a:p>
        </p:txBody>
      </p:sp>
      <p:sp>
        <p:nvSpPr>
          <p:cNvPr id="145" name="AutoShape 327">
            <a:extLst>
              <a:ext uri="{FF2B5EF4-FFF2-40B4-BE49-F238E27FC236}">
                <a16:creationId xmlns:a16="http://schemas.microsoft.com/office/drawing/2014/main" id="{774E3BE6-BFC9-C849-B588-B56E574D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4838" y="3202824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46" name="Group 63">
            <a:extLst>
              <a:ext uri="{FF2B5EF4-FFF2-40B4-BE49-F238E27FC236}">
                <a16:creationId xmlns:a16="http://schemas.microsoft.com/office/drawing/2014/main" id="{1D650FE6-EFAF-DA42-B6C3-89E2D30D6710}"/>
              </a:ext>
            </a:extLst>
          </p:cNvPr>
          <p:cNvGrpSpPr>
            <a:grpSpLocks/>
          </p:cNvGrpSpPr>
          <p:nvPr/>
        </p:nvGrpSpPr>
        <p:grpSpPr bwMode="auto">
          <a:xfrm>
            <a:off x="6709231" y="1274501"/>
            <a:ext cx="351110" cy="610396"/>
            <a:chOff x="4140" y="429"/>
            <a:chExt cx="1425" cy="2396"/>
          </a:xfrm>
        </p:grpSpPr>
        <p:sp>
          <p:nvSpPr>
            <p:cNvPr id="147" name="Freeform 64">
              <a:extLst>
                <a:ext uri="{FF2B5EF4-FFF2-40B4-BE49-F238E27FC236}">
                  <a16:creationId xmlns:a16="http://schemas.microsoft.com/office/drawing/2014/main" id="{23F46B7A-88B4-C64E-A298-064AE8ED2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Rectangle 65">
              <a:extLst>
                <a:ext uri="{FF2B5EF4-FFF2-40B4-BE49-F238E27FC236}">
                  <a16:creationId xmlns:a16="http://schemas.microsoft.com/office/drawing/2014/main" id="{932E7E2F-358A-204B-ACA1-ECA34C74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Freeform 66">
              <a:extLst>
                <a:ext uri="{FF2B5EF4-FFF2-40B4-BE49-F238E27FC236}">
                  <a16:creationId xmlns:a16="http://schemas.microsoft.com/office/drawing/2014/main" id="{5AD2CC4E-2BC1-3742-B273-CCF955749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Freeform 67">
              <a:extLst>
                <a:ext uri="{FF2B5EF4-FFF2-40B4-BE49-F238E27FC236}">
                  <a16:creationId xmlns:a16="http://schemas.microsoft.com/office/drawing/2014/main" id="{1DBFB074-4990-854E-B454-9FF52C6C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Rectangle 68">
              <a:extLst>
                <a:ext uri="{FF2B5EF4-FFF2-40B4-BE49-F238E27FC236}">
                  <a16:creationId xmlns:a16="http://schemas.microsoft.com/office/drawing/2014/main" id="{BE0EBEA8-CD1D-5047-B6F1-2FAA1FF32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2" name="Group 69">
              <a:extLst>
                <a:ext uri="{FF2B5EF4-FFF2-40B4-BE49-F238E27FC236}">
                  <a16:creationId xmlns:a16="http://schemas.microsoft.com/office/drawing/2014/main" id="{FB3D83DD-33C0-D64F-AEA3-0EDE47897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" name="AutoShape 70">
                <a:extLst>
                  <a:ext uri="{FF2B5EF4-FFF2-40B4-BE49-F238E27FC236}">
                    <a16:creationId xmlns:a16="http://schemas.microsoft.com/office/drawing/2014/main" id="{9F58D14A-E308-6E43-8765-29117CEB2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8" name="AutoShape 71">
                <a:extLst>
                  <a:ext uri="{FF2B5EF4-FFF2-40B4-BE49-F238E27FC236}">
                    <a16:creationId xmlns:a16="http://schemas.microsoft.com/office/drawing/2014/main" id="{990E0E9A-D7D4-F540-994A-F5A32D42A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3" name="Rectangle 72">
              <a:extLst>
                <a:ext uri="{FF2B5EF4-FFF2-40B4-BE49-F238E27FC236}">
                  <a16:creationId xmlns:a16="http://schemas.microsoft.com/office/drawing/2014/main" id="{914BF847-475C-7C47-96A4-CAFCCACEC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4" name="Group 73">
              <a:extLst>
                <a:ext uri="{FF2B5EF4-FFF2-40B4-BE49-F238E27FC236}">
                  <a16:creationId xmlns:a16="http://schemas.microsoft.com/office/drawing/2014/main" id="{A276F146-AB6A-8C4E-BD8B-856A510CB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5" name="AutoShape 74">
                <a:extLst>
                  <a:ext uri="{FF2B5EF4-FFF2-40B4-BE49-F238E27FC236}">
                    <a16:creationId xmlns:a16="http://schemas.microsoft.com/office/drawing/2014/main" id="{FB783255-C8AF-CD4E-84DF-1573DF917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6" name="AutoShape 75">
                <a:extLst>
                  <a:ext uri="{FF2B5EF4-FFF2-40B4-BE49-F238E27FC236}">
                    <a16:creationId xmlns:a16="http://schemas.microsoft.com/office/drawing/2014/main" id="{46E81119-BF44-D945-96D2-7A6A2F19E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5" name="Rectangle 76">
              <a:extLst>
                <a:ext uri="{FF2B5EF4-FFF2-40B4-BE49-F238E27FC236}">
                  <a16:creationId xmlns:a16="http://schemas.microsoft.com/office/drawing/2014/main" id="{823BB60D-416A-0746-BBEF-9DC4528B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500EA440-64F5-FE43-A9CD-EC38855A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7" name="Group 78">
              <a:extLst>
                <a:ext uri="{FF2B5EF4-FFF2-40B4-BE49-F238E27FC236}">
                  <a16:creationId xmlns:a16="http://schemas.microsoft.com/office/drawing/2014/main" id="{014CE493-B3CF-454F-97A3-BF80992E3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3" name="AutoShape 79">
                <a:extLst>
                  <a:ext uri="{FF2B5EF4-FFF2-40B4-BE49-F238E27FC236}">
                    <a16:creationId xmlns:a16="http://schemas.microsoft.com/office/drawing/2014/main" id="{40259673-2628-3C41-9A32-A9512F4B2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" name="AutoShape 80">
                <a:extLst>
                  <a:ext uri="{FF2B5EF4-FFF2-40B4-BE49-F238E27FC236}">
                    <a16:creationId xmlns:a16="http://schemas.microsoft.com/office/drawing/2014/main" id="{F5B75204-14D3-4949-85E6-E03DC0637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8" name="Freeform 81">
              <a:extLst>
                <a:ext uri="{FF2B5EF4-FFF2-40B4-BE49-F238E27FC236}">
                  <a16:creationId xmlns:a16="http://schemas.microsoft.com/office/drawing/2014/main" id="{C088528D-4021-6642-8A80-03351DCF2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9" name="Group 82">
              <a:extLst>
                <a:ext uri="{FF2B5EF4-FFF2-40B4-BE49-F238E27FC236}">
                  <a16:creationId xmlns:a16="http://schemas.microsoft.com/office/drawing/2014/main" id="{1859255F-C0C6-124B-9F92-5E236F8BD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1" name="AutoShape 83">
                <a:extLst>
                  <a:ext uri="{FF2B5EF4-FFF2-40B4-BE49-F238E27FC236}">
                    <a16:creationId xmlns:a16="http://schemas.microsoft.com/office/drawing/2014/main" id="{C035ED52-DDB2-C843-9FFF-5BC45A6C0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AutoShape 84">
                <a:extLst>
                  <a:ext uri="{FF2B5EF4-FFF2-40B4-BE49-F238E27FC236}">
                    <a16:creationId xmlns:a16="http://schemas.microsoft.com/office/drawing/2014/main" id="{E3C20259-037C-3641-A789-24D0DCCDC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60" name="Rectangle 85">
              <a:extLst>
                <a:ext uri="{FF2B5EF4-FFF2-40B4-BE49-F238E27FC236}">
                  <a16:creationId xmlns:a16="http://schemas.microsoft.com/office/drawing/2014/main" id="{AAA45EA2-DB28-264A-8894-70368F48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Freeform 86">
              <a:extLst>
                <a:ext uri="{FF2B5EF4-FFF2-40B4-BE49-F238E27FC236}">
                  <a16:creationId xmlns:a16="http://schemas.microsoft.com/office/drawing/2014/main" id="{056A9634-8A28-174F-BB52-3C9B4E969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Freeform 87">
              <a:extLst>
                <a:ext uri="{FF2B5EF4-FFF2-40B4-BE49-F238E27FC236}">
                  <a16:creationId xmlns:a16="http://schemas.microsoft.com/office/drawing/2014/main" id="{28B4EE70-3F36-D84A-BBF7-26FCDCAB2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88">
              <a:extLst>
                <a:ext uri="{FF2B5EF4-FFF2-40B4-BE49-F238E27FC236}">
                  <a16:creationId xmlns:a16="http://schemas.microsoft.com/office/drawing/2014/main" id="{AFA23CDD-2C19-364F-8CB6-E34A3A50A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C80FF08C-B05A-5742-B82B-9D6BFBFA2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AutoShape 90">
              <a:extLst>
                <a:ext uri="{FF2B5EF4-FFF2-40B4-BE49-F238E27FC236}">
                  <a16:creationId xmlns:a16="http://schemas.microsoft.com/office/drawing/2014/main" id="{D46EF758-7531-924C-8A33-5AC571E08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AutoShape 91">
              <a:extLst>
                <a:ext uri="{FF2B5EF4-FFF2-40B4-BE49-F238E27FC236}">
                  <a16:creationId xmlns:a16="http://schemas.microsoft.com/office/drawing/2014/main" id="{E252E208-3522-884B-9DE7-7EB15768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92">
              <a:extLst>
                <a:ext uri="{FF2B5EF4-FFF2-40B4-BE49-F238E27FC236}">
                  <a16:creationId xmlns:a16="http://schemas.microsoft.com/office/drawing/2014/main" id="{957DD520-6280-3E4E-BAD7-651F51413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93">
              <a:extLst>
                <a:ext uri="{FF2B5EF4-FFF2-40B4-BE49-F238E27FC236}">
                  <a16:creationId xmlns:a16="http://schemas.microsoft.com/office/drawing/2014/main" id="{ECF80637-5F56-1F4E-A6A8-ED0FA8AC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9" name="Oval 94">
              <a:extLst>
                <a:ext uri="{FF2B5EF4-FFF2-40B4-BE49-F238E27FC236}">
                  <a16:creationId xmlns:a16="http://schemas.microsoft.com/office/drawing/2014/main" id="{FFEB5237-B81D-9B45-A444-21BB49902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95">
              <a:extLst>
                <a:ext uri="{FF2B5EF4-FFF2-40B4-BE49-F238E27FC236}">
                  <a16:creationId xmlns:a16="http://schemas.microsoft.com/office/drawing/2014/main" id="{8C2A523A-6ED6-094A-8260-B51956D7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9" name="Group 96">
            <a:extLst>
              <a:ext uri="{FF2B5EF4-FFF2-40B4-BE49-F238E27FC236}">
                <a16:creationId xmlns:a16="http://schemas.microsoft.com/office/drawing/2014/main" id="{079DFC6E-4E8A-7B4D-8113-190A0989D0FB}"/>
              </a:ext>
            </a:extLst>
          </p:cNvPr>
          <p:cNvGrpSpPr>
            <a:grpSpLocks/>
          </p:cNvGrpSpPr>
          <p:nvPr/>
        </p:nvGrpSpPr>
        <p:grpSpPr bwMode="auto">
          <a:xfrm>
            <a:off x="2734523" y="1369488"/>
            <a:ext cx="667783" cy="586047"/>
            <a:chOff x="-44" y="1473"/>
            <a:chExt cx="981" cy="1105"/>
          </a:xfrm>
        </p:grpSpPr>
        <p:pic>
          <p:nvPicPr>
            <p:cNvPr id="180" name="Picture 97" descr="desktop_computer_stylized_medium">
              <a:extLst>
                <a:ext uri="{FF2B5EF4-FFF2-40B4-BE49-F238E27FC236}">
                  <a16:creationId xmlns:a16="http://schemas.microsoft.com/office/drawing/2014/main" id="{FB14A9C2-A921-3747-8B81-81EE51820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Freeform 98">
              <a:extLst>
                <a:ext uri="{FF2B5EF4-FFF2-40B4-BE49-F238E27FC236}">
                  <a16:creationId xmlns:a16="http://schemas.microsoft.com/office/drawing/2014/main" id="{9C2960BD-B3C9-AE44-9E68-217EF326BF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8" name="Line 15">
            <a:extLst>
              <a:ext uri="{FF2B5EF4-FFF2-40B4-BE49-F238E27FC236}">
                <a16:creationId xmlns:a16="http://schemas.microsoft.com/office/drawing/2014/main" id="{9030FA43-2615-A74C-949D-871EDD525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99897" y="1993139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 Box 37">
            <a:extLst>
              <a:ext uri="{FF2B5EF4-FFF2-40B4-BE49-F238E27FC236}">
                <a16:creationId xmlns:a16="http://schemas.microsoft.com/office/drawing/2014/main" id="{7717F97B-37DE-2442-8F9E-81FB9F33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707" y="6459827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0" name="Line 15">
            <a:extLst>
              <a:ext uri="{FF2B5EF4-FFF2-40B4-BE49-F238E27FC236}">
                <a16:creationId xmlns:a16="http://schemas.microsoft.com/office/drawing/2014/main" id="{6E5A588C-0539-7140-B8E3-80735DCD2D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352" y="2001551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Text Box 37">
            <a:extLst>
              <a:ext uri="{FF2B5EF4-FFF2-40B4-BE49-F238E27FC236}">
                <a16:creationId xmlns:a16="http://schemas.microsoft.com/office/drawing/2014/main" id="{716E4165-7532-204E-993F-D649CD87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162" y="6468239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2" name="Slide Number Placeholder 2">
            <a:extLst>
              <a:ext uri="{FF2B5EF4-FFF2-40B4-BE49-F238E27FC236}">
                <a16:creationId xmlns:a16="http://schemas.microsoft.com/office/drawing/2014/main" id="{5F971824-E93B-A24D-9AB3-D5859F34E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33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 cookies: comments</a:t>
            </a:r>
            <a:endParaRPr lang="en-US" sz="4400" dirty="0"/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7CD5F1C3-47BC-1645-A288-078B99127C22}"/>
              </a:ext>
            </a:extLst>
          </p:cNvPr>
          <p:cNvSpPr txBox="1">
            <a:spLocks noChangeArrowheads="1"/>
          </p:cNvSpPr>
          <p:nvPr/>
        </p:nvSpPr>
        <p:spPr>
          <a:xfrm>
            <a:off x="648049" y="1556443"/>
            <a:ext cx="6034668" cy="2641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What cookies can be used for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authorization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shopping carts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recommendations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session state (Web e-mail)</a:t>
            </a:r>
          </a:p>
        </p:txBody>
      </p:sp>
      <p:sp>
        <p:nvSpPr>
          <p:cNvPr id="89" name="Rectangle 13">
            <a:extLst>
              <a:ext uri="{FF2B5EF4-FFF2-40B4-BE49-F238E27FC236}">
                <a16:creationId xmlns:a16="http://schemas.microsoft.com/office/drawing/2014/main" id="{BC2253F6-EA38-7C47-9CAD-4C2EC6BB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291" y="1568189"/>
            <a:ext cx="3810000" cy="355364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and privacy: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permit sites to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learn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a lot about you on their site.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third party persistent cookies (tracking cookies) allow common identity (cookie value) to be tracked across multiple web sites</a:t>
            </a:r>
          </a:p>
        </p:txBody>
      </p:sp>
      <p:sp>
        <p:nvSpPr>
          <p:cNvPr id="90" name="Text Box 14">
            <a:extLst>
              <a:ext uri="{FF2B5EF4-FFF2-40B4-BE49-F238E27FC236}">
                <a16:creationId xmlns:a16="http://schemas.microsoft.com/office/drawing/2014/main" id="{D023EC46-D7D8-D04C-9048-D7EFE18F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9568" y="1325611"/>
            <a:ext cx="8386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aside</a:t>
            </a:r>
          </a:p>
        </p:txBody>
      </p:sp>
      <p:sp>
        <p:nvSpPr>
          <p:cNvPr id="91" name="Rectangle 15">
            <a:extLst>
              <a:ext uri="{FF2B5EF4-FFF2-40B4-BE49-F238E27FC236}">
                <a16:creationId xmlns:a16="http://schemas.microsoft.com/office/drawing/2014/main" id="{2C2FE22D-B17F-7C44-AE2F-824976586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62" y="3980757"/>
            <a:ext cx="6267067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Challenge: How to keep 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state?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protocol endpoints: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maintain state at sender/receiver over multiple transactions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 messages: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in HTTP messages carry state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CE1477A-D004-E440-8562-59DA6EAD8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4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9806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 displaying a NY Times web page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E01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FB3A00-B2D9-7443-B666-0ABA7347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57" y="4524829"/>
            <a:ext cx="1783443" cy="249682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1798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FE7BC9-B7EB-234C-A2F1-449565BB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42" y="1223204"/>
            <a:ext cx="1797957" cy="129956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87C6769-19C7-7542-8A41-E79CE4A6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457" y="4524829"/>
            <a:ext cx="1788365" cy="250371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43CAC7-5EBE-E949-B25F-69531B9E3B7C}"/>
              </a:ext>
            </a:extLst>
          </p:cNvPr>
          <p:cNvGrpSpPr/>
          <p:nvPr/>
        </p:nvGrpSpPr>
        <p:grpSpPr>
          <a:xfrm>
            <a:off x="4051300" y="2946400"/>
            <a:ext cx="965200" cy="1308100"/>
            <a:chOff x="4051300" y="2946400"/>
            <a:chExt cx="965200" cy="13081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AA7140A-7962-EE49-94D6-B5A5ACAE10BF}"/>
                </a:ext>
              </a:extLst>
            </p:cNvPr>
            <p:cNvGrpSpPr/>
            <p:nvPr/>
          </p:nvGrpSpPr>
          <p:grpSpPr>
            <a:xfrm>
              <a:off x="4673600" y="2946400"/>
              <a:ext cx="342900" cy="1308100"/>
              <a:chOff x="4673600" y="2946400"/>
              <a:chExt cx="342900" cy="1308100"/>
            </a:xfrm>
          </p:grpSpPr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F60C25F5-95A8-704C-A0DD-192D2CCC9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400" y="29464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514DA96-3F9B-EC4E-AD35-91569360871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5FF0112-4C26-5140-866E-E14FB9815DFF}"/>
                  </a:ext>
                </a:extLst>
              </p:cNvPr>
              <p:cNvSpPr txBox="1"/>
              <p:nvPr/>
            </p:nvSpPr>
            <p:spPr>
              <a:xfrm>
                <a:off x="47117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79D69ED-D400-0548-82FB-0F9E9B31A721}"/>
                </a:ext>
              </a:extLst>
            </p:cNvPr>
            <p:cNvSpPr txBox="1"/>
            <p:nvPr/>
          </p:nvSpPr>
          <p:spPr>
            <a:xfrm>
              <a:off x="4051300" y="3378200"/>
              <a:ext cx="7366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GET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227CDFD-02C6-A542-A68F-FF9F81C66103}"/>
              </a:ext>
            </a:extLst>
          </p:cNvPr>
          <p:cNvGrpSpPr/>
          <p:nvPr/>
        </p:nvGrpSpPr>
        <p:grpSpPr>
          <a:xfrm>
            <a:off x="5143500" y="2959100"/>
            <a:ext cx="990600" cy="1308100"/>
            <a:chOff x="5143500" y="2959100"/>
            <a:chExt cx="990600" cy="13081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AFDCA678-F389-9146-BC39-44292D21247B}"/>
                </a:ext>
              </a:extLst>
            </p:cNvPr>
            <p:cNvGrpSpPr/>
            <p:nvPr/>
          </p:nvGrpSpPr>
          <p:grpSpPr>
            <a:xfrm>
              <a:off x="5143500" y="2959100"/>
              <a:ext cx="342900" cy="1308100"/>
              <a:chOff x="4673600" y="2946400"/>
              <a:chExt cx="342900" cy="1308100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2E7E0D4-DC33-9248-A8C3-006080F0E2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400" y="29464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254DDAE-1221-CF4A-8A44-FEBA056F68E6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449B0AA-1D8A-5A44-848E-EAA10CB19354}"/>
                  </a:ext>
                </a:extLst>
              </p:cNvPr>
              <p:cNvSpPr txBox="1"/>
              <p:nvPr/>
            </p:nvSpPr>
            <p:spPr>
              <a:xfrm>
                <a:off x="47117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7741EFF-00A6-6340-850A-7076A1D9EAD7}"/>
                </a:ext>
              </a:extLst>
            </p:cNvPr>
            <p:cNvSpPr txBox="1"/>
            <p:nvPr/>
          </p:nvSpPr>
          <p:spPr>
            <a:xfrm>
              <a:off x="5397500" y="3403600"/>
              <a:ext cx="7366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reply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DB30830-E833-BB4F-BE11-9C6A3248D779}"/>
              </a:ext>
            </a:extLst>
          </p:cNvPr>
          <p:cNvGrpSpPr/>
          <p:nvPr/>
        </p:nvGrpSpPr>
        <p:grpSpPr>
          <a:xfrm>
            <a:off x="6261100" y="4914900"/>
            <a:ext cx="1854200" cy="369332"/>
            <a:chOff x="3721100" y="3429000"/>
            <a:chExt cx="1854200" cy="36933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01A36013-C952-FA40-9D4F-692A0CBA7E1F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3594100"/>
              <a:ext cx="1854200" cy="0"/>
            </a:xfrm>
            <a:prstGeom prst="straightConnector1">
              <a:avLst/>
            </a:prstGeom>
            <a:ln w="25400">
              <a:solidFill>
                <a:srgbClr val="0E01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01E5BD-9906-834C-B644-A5667DC9D522}"/>
                </a:ext>
              </a:extLst>
            </p:cNvPr>
            <p:cNvSpPr/>
            <p:nvPr/>
          </p:nvSpPr>
          <p:spPr>
            <a:xfrm>
              <a:off x="4673600" y="34417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410B9D7-F1BD-5040-9B26-0F638462A0F2}"/>
                </a:ext>
              </a:extLst>
            </p:cNvPr>
            <p:cNvSpPr txBox="1"/>
            <p:nvPr/>
          </p:nvSpPr>
          <p:spPr>
            <a:xfrm>
              <a:off x="468630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7C0BEEA-E132-6049-AB80-86336EC7D5A7}"/>
              </a:ext>
            </a:extLst>
          </p:cNvPr>
          <p:cNvGrpSpPr/>
          <p:nvPr/>
        </p:nvGrpSpPr>
        <p:grpSpPr>
          <a:xfrm>
            <a:off x="4749800" y="4826000"/>
            <a:ext cx="342900" cy="369332"/>
            <a:chOff x="2857500" y="6540500"/>
            <a:chExt cx="342900" cy="369332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FE78511-B68D-FB48-9212-A7FDBA452403}"/>
                </a:ext>
              </a:extLst>
            </p:cNvPr>
            <p:cNvSpPr/>
            <p:nvPr/>
          </p:nvSpPr>
          <p:spPr>
            <a:xfrm>
              <a:off x="2857500" y="65532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EF5F58F-2D7E-3946-8159-8928CB5C3E5F}"/>
                </a:ext>
              </a:extLst>
            </p:cNvPr>
            <p:cNvSpPr txBox="1"/>
            <p:nvPr/>
          </p:nvSpPr>
          <p:spPr>
            <a:xfrm>
              <a:off x="2895600" y="65405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8901295-62DF-6B47-BB6C-F82BA23E955E}"/>
              </a:ext>
            </a:extLst>
          </p:cNvPr>
          <p:cNvGrpSpPr/>
          <p:nvPr/>
        </p:nvGrpSpPr>
        <p:grpSpPr>
          <a:xfrm>
            <a:off x="6273800" y="5308600"/>
            <a:ext cx="1841500" cy="369332"/>
            <a:chOff x="3721100" y="3429000"/>
            <a:chExt cx="1841500" cy="369332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C9B3296C-FBC4-B741-B89E-EB3174633A85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3594100"/>
              <a:ext cx="1841500" cy="0"/>
            </a:xfrm>
            <a:prstGeom prst="straightConnector1">
              <a:avLst/>
            </a:prstGeom>
            <a:ln w="25400">
              <a:solidFill>
                <a:srgbClr val="0E01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10E41D9-5E75-A74B-AAF9-EDC9051B91C4}"/>
                </a:ext>
              </a:extLst>
            </p:cNvPr>
            <p:cNvSpPr/>
            <p:nvPr/>
          </p:nvSpPr>
          <p:spPr>
            <a:xfrm>
              <a:off x="4673600" y="34417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DFFDE29-91FB-A844-BDB5-7CB514C1EC71}"/>
                </a:ext>
              </a:extLst>
            </p:cNvPr>
            <p:cNvSpPr txBox="1"/>
            <p:nvPr/>
          </p:nvSpPr>
          <p:spPr>
            <a:xfrm>
              <a:off x="468630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9CF8CDB-DC01-AA47-85F5-A29BE5D0DF9D}"/>
              </a:ext>
            </a:extLst>
          </p:cNvPr>
          <p:cNvGrpSpPr/>
          <p:nvPr/>
        </p:nvGrpSpPr>
        <p:grpSpPr>
          <a:xfrm>
            <a:off x="4775200" y="5207000"/>
            <a:ext cx="342900" cy="369332"/>
            <a:chOff x="2857500" y="6540500"/>
            <a:chExt cx="342900" cy="369332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382ECF7-AB3B-8E4F-8B8F-444D8E649113}"/>
                </a:ext>
              </a:extLst>
            </p:cNvPr>
            <p:cNvSpPr/>
            <p:nvPr/>
          </p:nvSpPr>
          <p:spPr>
            <a:xfrm>
              <a:off x="2857500" y="65532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B6967AA-7479-CD4D-9D2D-E2D06F1CC22F}"/>
                </a:ext>
              </a:extLst>
            </p:cNvPr>
            <p:cNvSpPr txBox="1"/>
            <p:nvPr/>
          </p:nvSpPr>
          <p:spPr>
            <a:xfrm>
              <a:off x="2895600" y="65405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</p:grpSp>
      <p:pic>
        <p:nvPicPr>
          <p:cNvPr id="167" name="Picture 166">
            <a:extLst>
              <a:ext uri="{FF2B5EF4-FFF2-40B4-BE49-F238E27FC236}">
                <a16:creationId xmlns:a16="http://schemas.microsoft.com/office/drawing/2014/main" id="{8C0658C3-4371-094D-A3A8-111CD786B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4394023"/>
            <a:ext cx="1790700" cy="1295576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74251AC0-F2E4-0045-A435-0B349688752E}"/>
              </a:ext>
            </a:extLst>
          </p:cNvPr>
          <p:cNvSpPr txBox="1"/>
          <p:nvPr/>
        </p:nvSpPr>
        <p:spPr>
          <a:xfrm>
            <a:off x="1917701" y="5803900"/>
            <a:ext cx="242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 page with embedded ad displayed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B258242-158D-CE45-B466-E1D5CD19A109}"/>
              </a:ext>
            </a:extLst>
          </p:cNvPr>
          <p:cNvGrpSpPr/>
          <p:nvPr/>
        </p:nvGrpSpPr>
        <p:grpSpPr>
          <a:xfrm>
            <a:off x="584200" y="1511300"/>
            <a:ext cx="3403600" cy="830997"/>
            <a:chOff x="584200" y="1511300"/>
            <a:chExt cx="3403600" cy="830997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2B02ED5-379C-594B-BC28-471D84933F65}"/>
                </a:ext>
              </a:extLst>
            </p:cNvPr>
            <p:cNvSpPr txBox="1"/>
            <p:nvPr/>
          </p:nvSpPr>
          <p:spPr>
            <a:xfrm>
              <a:off x="1016000" y="1511300"/>
              <a:ext cx="297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0" lvl="0" indent="-127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base html file from nytimes.com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5B4B18B-B400-C145-96F8-F232E539CFBE}"/>
                </a:ext>
              </a:extLst>
            </p:cNvPr>
            <p:cNvGrpSpPr/>
            <p:nvPr/>
          </p:nvGrpSpPr>
          <p:grpSpPr>
            <a:xfrm>
              <a:off x="584200" y="1574800"/>
              <a:ext cx="304800" cy="369332"/>
              <a:chOff x="8953500" y="1841500"/>
              <a:chExt cx="304800" cy="369332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B3CE166-4808-6745-BCA9-C4BEEA1218CA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BBFAD08-585E-5240-9260-EE05AAF71ADC}"/>
                  </a:ext>
                </a:extLst>
              </p:cNvPr>
              <p:cNvSpPr txBox="1"/>
              <p:nvPr/>
            </p:nvSpPr>
            <p:spPr>
              <a:xfrm>
                <a:off x="89535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DE29A41-C1EE-5540-AF16-842A0469EC63}"/>
                </a:ext>
              </a:extLst>
            </p:cNvPr>
            <p:cNvGrpSpPr/>
            <p:nvPr/>
          </p:nvGrpSpPr>
          <p:grpSpPr>
            <a:xfrm>
              <a:off x="736600" y="1778000"/>
              <a:ext cx="314386" cy="369332"/>
              <a:chOff x="8953500" y="1841500"/>
              <a:chExt cx="314386" cy="369332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B65E8865-B055-EF44-8C2B-640FA0F0A4CA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813BBC-13DC-5443-B040-D71A8262A6BB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7715A16-8CAE-8B4E-A1FC-B57E478E27DD}"/>
              </a:ext>
            </a:extLst>
          </p:cNvPr>
          <p:cNvGrpSpPr/>
          <p:nvPr/>
        </p:nvGrpSpPr>
        <p:grpSpPr>
          <a:xfrm>
            <a:off x="546100" y="2527300"/>
            <a:ext cx="3162300" cy="830997"/>
            <a:chOff x="546100" y="2527300"/>
            <a:chExt cx="3162300" cy="830997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2D93285-0615-7947-8708-3D8B9BB64404}"/>
                </a:ext>
              </a:extLst>
            </p:cNvPr>
            <p:cNvSpPr txBox="1"/>
            <p:nvPr/>
          </p:nvSpPr>
          <p:spPr>
            <a:xfrm>
              <a:off x="1041400" y="25273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fetch ad from AdX.com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7AE4D44-F02C-2D4E-9145-D2F6EE3A1885}"/>
                </a:ext>
              </a:extLst>
            </p:cNvPr>
            <p:cNvGrpSpPr/>
            <p:nvPr/>
          </p:nvGrpSpPr>
          <p:grpSpPr>
            <a:xfrm>
              <a:off x="546100" y="2590800"/>
              <a:ext cx="304800" cy="369332"/>
              <a:chOff x="8953500" y="1841500"/>
              <a:chExt cx="304800" cy="369332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49EEB0F-5470-0442-888E-F04587FF52B8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726A5B0-8161-1949-BD7E-B8491563A898}"/>
                  </a:ext>
                </a:extLst>
              </p:cNvPr>
              <p:cNvSpPr txBox="1"/>
              <p:nvPr/>
            </p:nvSpPr>
            <p:spPr>
              <a:xfrm>
                <a:off x="89535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CF0D85B-559C-0043-BC0A-4B9CAAD1277C}"/>
                </a:ext>
              </a:extLst>
            </p:cNvPr>
            <p:cNvGrpSpPr/>
            <p:nvPr/>
          </p:nvGrpSpPr>
          <p:grpSpPr>
            <a:xfrm>
              <a:off x="698500" y="2794000"/>
              <a:ext cx="314386" cy="369332"/>
              <a:chOff x="8953500" y="1841500"/>
              <a:chExt cx="314386" cy="369332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9F5351A-FFDA-9C41-B98D-BAEFD8893FAF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9AA70F9-EC45-1640-B9B3-7A5389667E0F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17A1A69-E5FB-634A-980A-BA06E2B4760D}"/>
              </a:ext>
            </a:extLst>
          </p:cNvPr>
          <p:cNvGrpSpPr/>
          <p:nvPr/>
        </p:nvGrpSpPr>
        <p:grpSpPr>
          <a:xfrm>
            <a:off x="635000" y="3556000"/>
            <a:ext cx="3060700" cy="830997"/>
            <a:chOff x="635000" y="3556000"/>
            <a:chExt cx="3060700" cy="830997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FA112D4-542F-074B-A5A3-B5D63B615FB7}"/>
                </a:ext>
              </a:extLst>
            </p:cNvPr>
            <p:cNvSpPr txBox="1"/>
            <p:nvPr/>
          </p:nvSpPr>
          <p:spPr>
            <a:xfrm>
              <a:off x="1028700" y="35560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display composed page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7071AEA-F77B-F647-A058-71FC7F56BC9C}"/>
                </a:ext>
              </a:extLst>
            </p:cNvPr>
            <p:cNvGrpSpPr/>
            <p:nvPr/>
          </p:nvGrpSpPr>
          <p:grpSpPr>
            <a:xfrm>
              <a:off x="635000" y="3619500"/>
              <a:ext cx="314386" cy="369332"/>
              <a:chOff x="8953500" y="1841500"/>
              <a:chExt cx="314386" cy="369332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F81B8-82F8-EB45-A850-DEA61F4BA53B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791ABF8-1237-F049-99EC-B939206A2685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4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01019 L -0.00013 0.4601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0093 L -0.26146 0.00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371 L -0.22657 0.0018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27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FB3A00-B2D9-7443-B666-0ABA7347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57" y="4524829"/>
            <a:ext cx="1783443" cy="249682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2572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 (sports)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804DB-C2BE-234C-BAF8-001A3C11A353}"/>
              </a:ext>
            </a:extLst>
          </p:cNvPr>
          <p:cNvGrpSpPr/>
          <p:nvPr/>
        </p:nvGrpSpPr>
        <p:grpSpPr>
          <a:xfrm>
            <a:off x="5029200" y="2971800"/>
            <a:ext cx="1866900" cy="1308100"/>
            <a:chOff x="5232400" y="2959100"/>
            <a:chExt cx="1866900" cy="1308100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82E7E0D4-DC33-9248-A8C3-006080F0E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300" y="2959100"/>
              <a:ext cx="0" cy="1308100"/>
            </a:xfrm>
            <a:prstGeom prst="straightConnector1">
              <a:avLst/>
            </a:prstGeom>
            <a:ln w="25400">
              <a:solidFill>
                <a:srgbClr val="0E01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C61A80-CE02-B448-B5E3-EBFF6D673BFC}"/>
                </a:ext>
              </a:extLst>
            </p:cNvPr>
            <p:cNvGrpSpPr/>
            <p:nvPr/>
          </p:nvGrpSpPr>
          <p:grpSpPr>
            <a:xfrm>
              <a:off x="5232400" y="3289300"/>
              <a:ext cx="1866900" cy="763946"/>
              <a:chOff x="6464300" y="3225800"/>
              <a:chExt cx="1866900" cy="763946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7741EFF-00A6-6340-850A-7076A1D9EAD7}"/>
                  </a:ext>
                </a:extLst>
              </p:cNvPr>
              <p:cNvSpPr txBox="1"/>
              <p:nvPr/>
            </p:nvSpPr>
            <p:spPr>
              <a:xfrm>
                <a:off x="6540500" y="3225800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20ECA3E-DA6F-244F-AC0C-FD318708283A}"/>
                  </a:ext>
                </a:extLst>
              </p:cNvPr>
              <p:cNvSpPr txBox="1"/>
              <p:nvPr/>
            </p:nvSpPr>
            <p:spPr>
              <a:xfrm>
                <a:off x="6464300" y="3670300"/>
                <a:ext cx="18669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1634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0BBD88-33EF-3947-884A-6B491783249E}"/>
              </a:ext>
            </a:extLst>
          </p:cNvPr>
          <p:cNvGrpSpPr/>
          <p:nvPr/>
        </p:nvGrpSpPr>
        <p:grpSpPr>
          <a:xfrm>
            <a:off x="5829300" y="4457700"/>
            <a:ext cx="2565400" cy="826532"/>
            <a:chOff x="5829300" y="4457700"/>
            <a:chExt cx="2565400" cy="82653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DB30830-E833-BB4F-BE11-9C6A3248D779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01A36013-C952-FA40-9D4F-692A0CBA7E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01E5BD-9906-834C-B644-A5667DC9D522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410B9D7-F1BD-5040-9B26-0F638462A0F2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A521F4-EC55-8C40-BE52-D9669FC5CF74}"/>
                </a:ext>
              </a:extLst>
            </p:cNvPr>
            <p:cNvGrpSpPr/>
            <p:nvPr/>
          </p:nvGrpSpPr>
          <p:grpSpPr>
            <a:xfrm>
              <a:off x="5829300" y="4457700"/>
              <a:ext cx="2565400" cy="522848"/>
              <a:chOff x="6667500" y="3098800"/>
              <a:chExt cx="2565400" cy="522848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7BC8A21-6CB2-204F-A591-9C029E2F841E}"/>
                  </a:ext>
                </a:extLst>
              </p:cNvPr>
              <p:cNvSpPr txBox="1"/>
              <p:nvPr/>
            </p:nvSpPr>
            <p:spPr>
              <a:xfrm>
                <a:off x="6667500" y="30988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AD5EFFE-CDD2-424B-B7F3-2CE29BF214C0}"/>
                  </a:ext>
                </a:extLst>
              </p:cNvPr>
              <p:cNvSpPr txBox="1"/>
              <p:nvPr/>
            </p:nvSpPr>
            <p:spPr>
              <a:xfrm>
                <a:off x="6718300" y="33274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NY Times Sports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8A3665-4E7C-D848-BE58-FE2952708C34}"/>
              </a:ext>
            </a:extLst>
          </p:cNvPr>
          <p:cNvGrpSpPr/>
          <p:nvPr/>
        </p:nvGrpSpPr>
        <p:grpSpPr>
          <a:xfrm>
            <a:off x="6032500" y="5308600"/>
            <a:ext cx="2641600" cy="840348"/>
            <a:chOff x="6032500" y="5308600"/>
            <a:chExt cx="2641600" cy="84034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8901295-62DF-6B47-BB6C-F82BA23E955E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C9B3296C-FBC4-B741-B89E-EB3174633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10E41D9-5E75-A74B-AAF9-EDC9051B91C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9DFFDE29-91FB-A844-BDB5-7CB514C1EC71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2DEA1DD-5EEE-1C4E-A637-02C9F65CF6D5}"/>
                </a:ext>
              </a:extLst>
            </p:cNvPr>
            <p:cNvGrpSpPr/>
            <p:nvPr/>
          </p:nvGrpSpPr>
          <p:grpSpPr>
            <a:xfrm>
              <a:off x="6032500" y="5600700"/>
              <a:ext cx="2641600" cy="548248"/>
              <a:chOff x="6680200" y="3187700"/>
              <a:chExt cx="2641600" cy="548248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E94D7BC-7D81-274A-9509-DEE4B740FB74}"/>
                  </a:ext>
                </a:extLst>
              </p:cNvPr>
              <p:cNvSpPr txBox="1"/>
              <p:nvPr/>
            </p:nvSpPr>
            <p:spPr>
              <a:xfrm>
                <a:off x="66802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EAA195E-8C8C-1845-9D1B-8381449D13DE}"/>
                  </a:ext>
                </a:extLst>
              </p:cNvPr>
              <p:cNvSpPr txBox="1"/>
              <p:nvPr/>
            </p:nvSpPr>
            <p:spPr>
              <a:xfrm>
                <a:off x="6807200" y="34417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08279-3BAC-D944-AE86-6E42E65336C0}"/>
              </a:ext>
            </a:extLst>
          </p:cNvPr>
          <p:cNvGrpSpPr/>
          <p:nvPr/>
        </p:nvGrpSpPr>
        <p:grpSpPr>
          <a:xfrm>
            <a:off x="3771900" y="2946400"/>
            <a:ext cx="1473200" cy="1308100"/>
            <a:chOff x="3771900" y="2946400"/>
            <a:chExt cx="1473200" cy="1308100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F60C25F5-95A8-704C-A0DD-192D2CCC9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400" y="2946400"/>
              <a:ext cx="0" cy="1308100"/>
            </a:xfrm>
            <a:prstGeom prst="straightConnector1">
              <a:avLst/>
            </a:prstGeom>
            <a:ln w="25400">
              <a:solidFill>
                <a:srgbClr val="0E01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8CF91E3-8CC2-014A-9E16-B2CE362C31BA}"/>
                </a:ext>
              </a:extLst>
            </p:cNvPr>
            <p:cNvSpPr txBox="1"/>
            <p:nvPr/>
          </p:nvSpPr>
          <p:spPr>
            <a:xfrm>
              <a:off x="3771900" y="3276600"/>
              <a:ext cx="14732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F53035E-3334-0D4F-B133-C4B1561EA164}"/>
              </a:ext>
            </a:extLst>
          </p:cNvPr>
          <p:cNvSpPr txBox="1"/>
          <p:nvPr/>
        </p:nvSpPr>
        <p:spPr>
          <a:xfrm>
            <a:off x="360491" y="261258"/>
            <a:ext cx="8853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B59CE8A-0F27-A146-A4D1-2760DF031A50}"/>
              </a:ext>
            </a:extLst>
          </p:cNvPr>
          <p:cNvGrpSpPr/>
          <p:nvPr/>
        </p:nvGrpSpPr>
        <p:grpSpPr>
          <a:xfrm>
            <a:off x="5670332" y="2112579"/>
            <a:ext cx="5759667" cy="3920359"/>
            <a:chOff x="5670332" y="2112579"/>
            <a:chExt cx="5759667" cy="39203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9DB321-5A1F-8649-9D26-BF0186CA01CF}"/>
                </a:ext>
              </a:extLst>
            </p:cNvPr>
            <p:cNvSpPr txBox="1"/>
            <p:nvPr/>
          </p:nvSpPr>
          <p:spPr>
            <a:xfrm>
              <a:off x="8623738" y="2427890"/>
              <a:ext cx="28062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“first party” cookie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– from website you chose to visit (provides base html file)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F40397-9A27-6B43-8B1F-E2230399C658}"/>
                </a:ext>
              </a:extLst>
            </p:cNvPr>
            <p:cNvCxnSpPr/>
            <p:nvPr/>
          </p:nvCxnSpPr>
          <p:spPr>
            <a:xfrm flipH="1" flipV="1">
              <a:off x="7425559" y="2112579"/>
              <a:ext cx="1213944" cy="4572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5E86D2A-2489-6B42-BA9F-B2D8B9965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0332" y="2585545"/>
              <a:ext cx="2969171" cy="344739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3FE298-29AC-B44F-87D3-1F8763BA5D0F}"/>
              </a:ext>
            </a:extLst>
          </p:cNvPr>
          <p:cNvGrpSpPr/>
          <p:nvPr/>
        </p:nvGrpSpPr>
        <p:grpSpPr>
          <a:xfrm>
            <a:off x="814558" y="5481147"/>
            <a:ext cx="3877874" cy="1015663"/>
            <a:chOff x="9112474" y="3373822"/>
            <a:chExt cx="3877874" cy="101566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E0A76CD-2A30-FB4B-86F4-85E1E4848582}"/>
                </a:ext>
              </a:extLst>
            </p:cNvPr>
            <p:cNvSpPr txBox="1"/>
            <p:nvPr/>
          </p:nvSpPr>
          <p:spPr>
            <a:xfrm>
              <a:off x="9112474" y="3373822"/>
              <a:ext cx="28062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“third party” cookie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– from website you did </a:t>
              </a:r>
              <a:r>
                <a:rPr kumimoji="0" lang="en-US" sz="2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choose to visit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41F550D-F42E-F949-B025-A8099E690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4635" y="4198741"/>
              <a:ext cx="2185713" cy="1065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1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4" grpId="0"/>
      <p:bldP spid="122" grpId="0"/>
      <p:bldP spid="1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8853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1798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57">
            <a:extLst>
              <a:ext uri="{FF2B5EF4-FFF2-40B4-BE49-F238E27FC236}">
                <a16:creationId xmlns:a16="http://schemas.microsoft.com/office/drawing/2014/main" id="{80B9D75A-D707-8E43-938E-72AADC7EE81A}"/>
              </a:ext>
            </a:extLst>
          </p:cNvPr>
          <p:cNvGrpSpPr>
            <a:grpSpLocks/>
          </p:cNvGrpSpPr>
          <p:nvPr/>
        </p:nvGrpSpPr>
        <p:grpSpPr bwMode="auto">
          <a:xfrm>
            <a:off x="2478314" y="1935843"/>
            <a:ext cx="519313" cy="1096646"/>
            <a:chOff x="4140" y="429"/>
            <a:chExt cx="1425" cy="2396"/>
          </a:xfrm>
        </p:grpSpPr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CF0D145-247E-524F-80BB-FAB3C9AA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B069F6D1-4A45-3B45-83E0-57ADBD28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00EF2C13-EA34-614D-8589-6AD24A51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D8BEAA98-B184-5A41-899C-24A3499E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7" name="Rectangle 62">
              <a:extLst>
                <a:ext uri="{FF2B5EF4-FFF2-40B4-BE49-F238E27FC236}">
                  <a16:creationId xmlns:a16="http://schemas.microsoft.com/office/drawing/2014/main" id="{A5091CCD-EAEC-3F45-8E3A-3EE1D4BC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28" name="Group 63">
              <a:extLst>
                <a:ext uri="{FF2B5EF4-FFF2-40B4-BE49-F238E27FC236}">
                  <a16:creationId xmlns:a16="http://schemas.microsoft.com/office/drawing/2014/main" id="{5807BF3F-C3A0-2E46-9ACB-8160305A8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3" name="AutoShape 64">
                <a:extLst>
                  <a:ext uri="{FF2B5EF4-FFF2-40B4-BE49-F238E27FC236}">
                    <a16:creationId xmlns:a16="http://schemas.microsoft.com/office/drawing/2014/main" id="{A7AECF6C-C86B-5C4F-A239-BF49C2E89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AutoShape 65">
                <a:extLst>
                  <a:ext uri="{FF2B5EF4-FFF2-40B4-BE49-F238E27FC236}">
                    <a16:creationId xmlns:a16="http://schemas.microsoft.com/office/drawing/2014/main" id="{F16A2EA0-90C8-114E-8082-17259C94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Rectangle 66">
              <a:extLst>
                <a:ext uri="{FF2B5EF4-FFF2-40B4-BE49-F238E27FC236}">
                  <a16:creationId xmlns:a16="http://schemas.microsoft.com/office/drawing/2014/main" id="{3A8375E6-EC37-1243-97FB-FE0AF320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1" name="Group 67">
              <a:extLst>
                <a:ext uri="{FF2B5EF4-FFF2-40B4-BE49-F238E27FC236}">
                  <a16:creationId xmlns:a16="http://schemas.microsoft.com/office/drawing/2014/main" id="{3ABEBD29-0886-204E-B875-6CE26C33D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1" name="AutoShape 68">
                <a:extLst>
                  <a:ext uri="{FF2B5EF4-FFF2-40B4-BE49-F238E27FC236}">
                    <a16:creationId xmlns:a16="http://schemas.microsoft.com/office/drawing/2014/main" id="{49E137F3-A6CC-AE40-9B90-B02C6316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AutoShape 69">
                <a:extLst>
                  <a:ext uri="{FF2B5EF4-FFF2-40B4-BE49-F238E27FC236}">
                    <a16:creationId xmlns:a16="http://schemas.microsoft.com/office/drawing/2014/main" id="{57B56BCC-B2FD-9048-9DD3-92A3AC50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tangle 70">
              <a:extLst>
                <a:ext uri="{FF2B5EF4-FFF2-40B4-BE49-F238E27FC236}">
                  <a16:creationId xmlns:a16="http://schemas.microsoft.com/office/drawing/2014/main" id="{6B307B68-C234-DF47-81FF-A0D0C80F6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33" name="Rectangle 71">
              <a:extLst>
                <a:ext uri="{FF2B5EF4-FFF2-40B4-BE49-F238E27FC236}">
                  <a16:creationId xmlns:a16="http://schemas.microsoft.com/office/drawing/2014/main" id="{995FC4AA-8787-974F-8D33-03E16EC5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7" name="Group 72">
              <a:extLst>
                <a:ext uri="{FF2B5EF4-FFF2-40B4-BE49-F238E27FC236}">
                  <a16:creationId xmlns:a16="http://schemas.microsoft.com/office/drawing/2014/main" id="{FA2AF6E2-6548-EF4F-B726-1227D161F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9" name="AutoShape 73">
                <a:extLst>
                  <a:ext uri="{FF2B5EF4-FFF2-40B4-BE49-F238E27FC236}">
                    <a16:creationId xmlns:a16="http://schemas.microsoft.com/office/drawing/2014/main" id="{A85BFF85-1162-694B-985B-D53B39D5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AutoShape 74">
                <a:extLst>
                  <a:ext uri="{FF2B5EF4-FFF2-40B4-BE49-F238E27FC236}">
                    <a16:creationId xmlns:a16="http://schemas.microsoft.com/office/drawing/2014/main" id="{EFC82C29-79A9-B644-916D-7FC0EF520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8" name="Freeform 75">
              <a:extLst>
                <a:ext uri="{FF2B5EF4-FFF2-40B4-BE49-F238E27FC236}">
                  <a16:creationId xmlns:a16="http://schemas.microsoft.com/office/drawing/2014/main" id="{7EC9C461-F150-1240-8D76-558B6B4F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55" name="Group 76">
              <a:extLst>
                <a:ext uri="{FF2B5EF4-FFF2-40B4-BE49-F238E27FC236}">
                  <a16:creationId xmlns:a16="http://schemas.microsoft.com/office/drawing/2014/main" id="{9299AE05-29C3-2844-B1C6-633C7CFFF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" name="AutoShape 77">
                <a:extLst>
                  <a:ext uri="{FF2B5EF4-FFF2-40B4-BE49-F238E27FC236}">
                    <a16:creationId xmlns:a16="http://schemas.microsoft.com/office/drawing/2014/main" id="{06802116-4260-EF43-8FD8-6944FEDD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AutoShape 78">
                <a:extLst>
                  <a:ext uri="{FF2B5EF4-FFF2-40B4-BE49-F238E27FC236}">
                    <a16:creationId xmlns:a16="http://schemas.microsoft.com/office/drawing/2014/main" id="{FD196FB8-2008-F14B-94FF-2664A9A9D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Rectangle 79">
              <a:extLst>
                <a:ext uri="{FF2B5EF4-FFF2-40B4-BE49-F238E27FC236}">
                  <a16:creationId xmlns:a16="http://schemas.microsoft.com/office/drawing/2014/main" id="{8D1AEBDE-093D-AB41-9F4B-6395A476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57" name="Freeform 80">
              <a:extLst>
                <a:ext uri="{FF2B5EF4-FFF2-40B4-BE49-F238E27FC236}">
                  <a16:creationId xmlns:a16="http://schemas.microsoft.com/office/drawing/2014/main" id="{E3E9A300-9CB6-5642-9423-B3CE2A84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61E95673-E276-B54E-8951-E28938049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5" name="Oval 82">
              <a:extLst>
                <a:ext uri="{FF2B5EF4-FFF2-40B4-BE49-F238E27FC236}">
                  <a16:creationId xmlns:a16="http://schemas.microsoft.com/office/drawing/2014/main" id="{9B9B3D7E-A0A9-8C43-A374-55DA4D19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E4ABD20F-89C5-8C46-BFE6-5CA778E2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7" name="AutoShape 84">
              <a:extLst>
                <a:ext uri="{FF2B5EF4-FFF2-40B4-BE49-F238E27FC236}">
                  <a16:creationId xmlns:a16="http://schemas.microsoft.com/office/drawing/2014/main" id="{ADAAC857-3F17-1A4D-BBD3-254BC3957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8" name="AutoShape 85">
              <a:extLst>
                <a:ext uri="{FF2B5EF4-FFF2-40B4-BE49-F238E27FC236}">
                  <a16:creationId xmlns:a16="http://schemas.microsoft.com/office/drawing/2014/main" id="{B0B35955-7679-1946-9BAF-3CF60ECC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Oval 86">
              <a:extLst>
                <a:ext uri="{FF2B5EF4-FFF2-40B4-BE49-F238E27FC236}">
                  <a16:creationId xmlns:a16="http://schemas.microsoft.com/office/drawing/2014/main" id="{B0EDAF1F-8C77-A745-BA6A-8E3D60BB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0" name="Oval 87">
              <a:extLst>
                <a:ext uri="{FF2B5EF4-FFF2-40B4-BE49-F238E27FC236}">
                  <a16:creationId xmlns:a16="http://schemas.microsoft.com/office/drawing/2014/main" id="{6B44C974-5992-7741-85AD-5B948203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1" name="Oval 88">
              <a:extLst>
                <a:ext uri="{FF2B5EF4-FFF2-40B4-BE49-F238E27FC236}">
                  <a16:creationId xmlns:a16="http://schemas.microsoft.com/office/drawing/2014/main" id="{427659D8-BEE1-CA4D-A8D9-708F2BB9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4" name="Rectangle 89">
              <a:extLst>
                <a:ext uri="{FF2B5EF4-FFF2-40B4-BE49-F238E27FC236}">
                  <a16:creationId xmlns:a16="http://schemas.microsoft.com/office/drawing/2014/main" id="{BA908D21-224A-454D-AE40-AACCE66A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9C38943-9B5B-C74A-9AF5-967FC5643352}"/>
              </a:ext>
            </a:extLst>
          </p:cNvPr>
          <p:cNvSpPr txBox="1"/>
          <p:nvPr/>
        </p:nvSpPr>
        <p:spPr>
          <a:xfrm>
            <a:off x="1482271" y="2995386"/>
            <a:ext cx="142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EDD2B-FC70-7C4A-89B5-9183AE973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1492250"/>
            <a:ext cx="2197100" cy="157292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9FB72C-0CE6-6F4A-8318-7BBCBAF80D45}"/>
              </a:ext>
            </a:extLst>
          </p:cNvPr>
          <p:cNvGrpSpPr/>
          <p:nvPr/>
        </p:nvGrpSpPr>
        <p:grpSpPr>
          <a:xfrm>
            <a:off x="2655782" y="3088525"/>
            <a:ext cx="1853925" cy="1453555"/>
            <a:chOff x="2655782" y="3088525"/>
            <a:chExt cx="1853925" cy="1453555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0737EF3-88DE-B24C-8B06-2EC1A067E461}"/>
                </a:ext>
              </a:extLst>
            </p:cNvPr>
            <p:cNvGrpSpPr/>
            <p:nvPr/>
          </p:nvGrpSpPr>
          <p:grpSpPr>
            <a:xfrm rot="18353253">
              <a:off x="2896693" y="3474816"/>
              <a:ext cx="826353" cy="1308176"/>
              <a:chOff x="4220856" y="2946324"/>
              <a:chExt cx="826353" cy="130817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A1C25C4-6393-2D45-A39C-53270B6CDDB6}"/>
                  </a:ext>
                </a:extLst>
              </p:cNvPr>
              <p:cNvGrpSpPr/>
              <p:nvPr/>
            </p:nvGrpSpPr>
            <p:grpSpPr>
              <a:xfrm>
                <a:off x="4673600" y="2946400"/>
                <a:ext cx="373609" cy="1308100"/>
                <a:chOff x="4673600" y="2946400"/>
                <a:chExt cx="373609" cy="1308100"/>
              </a:xfrm>
            </p:grpSpPr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12DCD062-8181-A647-955D-683D45502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3E4A219F-A0E7-8645-8484-086EBA3A6E59}"/>
                    </a:ext>
                  </a:extLst>
                </p:cNvPr>
                <p:cNvSpPr/>
                <p:nvPr/>
              </p:nvSpPr>
              <p:spPr>
                <a:xfrm>
                  <a:off x="4673600" y="3441700"/>
                  <a:ext cx="342900" cy="3429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E01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E738B55-E22B-3A43-A564-F6EA3FC17C98}"/>
                    </a:ext>
                  </a:extLst>
                </p:cNvPr>
                <p:cNvSpPr txBox="1"/>
                <p:nvPr/>
              </p:nvSpPr>
              <p:spPr>
                <a:xfrm rot="3246747">
                  <a:off x="4711700" y="34290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E9006DF-11BD-C547-A32C-1F00EC824547}"/>
                  </a:ext>
                </a:extLst>
              </p:cNvPr>
              <p:cNvSpPr txBox="1"/>
              <p:nvPr/>
            </p:nvSpPr>
            <p:spPr>
              <a:xfrm rot="3246747">
                <a:off x="4123079" y="3044101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07DB6C2-0CEA-3648-B1B6-77CE57048243}"/>
                </a:ext>
              </a:extLst>
            </p:cNvPr>
            <p:cNvGrpSpPr/>
            <p:nvPr/>
          </p:nvGrpSpPr>
          <p:grpSpPr>
            <a:xfrm rot="18353253">
              <a:off x="3477459" y="2812673"/>
              <a:ext cx="756395" cy="1308100"/>
              <a:chOff x="5143500" y="2959100"/>
              <a:chExt cx="756395" cy="1308100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4115DA7-DE3B-4447-845E-235ACC3FAAAA}"/>
                  </a:ext>
                </a:extLst>
              </p:cNvPr>
              <p:cNvGrpSpPr/>
              <p:nvPr/>
            </p:nvGrpSpPr>
            <p:grpSpPr>
              <a:xfrm>
                <a:off x="5143500" y="2959100"/>
                <a:ext cx="373609" cy="1308100"/>
                <a:chOff x="4673600" y="2946400"/>
                <a:chExt cx="373609" cy="1308100"/>
              </a:xfrm>
            </p:grpSpPr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F9E6592C-CDC7-B141-8823-F0A2C3118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0DE26BA7-BAE1-8A4D-B468-465A4FCB9C96}"/>
                    </a:ext>
                  </a:extLst>
                </p:cNvPr>
                <p:cNvSpPr/>
                <p:nvPr/>
              </p:nvSpPr>
              <p:spPr>
                <a:xfrm>
                  <a:off x="4673600" y="3441700"/>
                  <a:ext cx="342900" cy="3429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E01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694AEC2-DCB9-F84B-AD91-BF0427B65907}"/>
                    </a:ext>
                  </a:extLst>
                </p:cNvPr>
                <p:cNvSpPr txBox="1"/>
                <p:nvPr/>
              </p:nvSpPr>
              <p:spPr>
                <a:xfrm rot="3246747">
                  <a:off x="4711700" y="34290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DED2786-F044-3447-B63A-D53A273462BC}"/>
                  </a:ext>
                </a:extLst>
              </p:cNvPr>
              <p:cNvSpPr txBox="1"/>
              <p:nvPr/>
            </p:nvSpPr>
            <p:spPr>
              <a:xfrm rot="3077103">
                <a:off x="5261072" y="3063392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54A1081-6C53-E145-BDD1-3FA5A22FACF9}"/>
              </a:ext>
            </a:extLst>
          </p:cNvPr>
          <p:cNvGrpSpPr/>
          <p:nvPr/>
        </p:nvGrpSpPr>
        <p:grpSpPr>
          <a:xfrm>
            <a:off x="5130800" y="4368800"/>
            <a:ext cx="3136900" cy="890032"/>
            <a:chOff x="5461000" y="4394200"/>
            <a:chExt cx="3136900" cy="890032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E0A9E9E-A06F-CB45-B0B3-17C467D78C53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3F23167E-A119-EC4E-B146-6F516A808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4353B75-74F1-0C48-B057-0887FAA78A7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7D88345D-2B6C-F447-AAFA-9A1065757E2F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D4BFC66-485F-2147-A211-2CAC1D00C204}"/>
                </a:ext>
              </a:extLst>
            </p:cNvPr>
            <p:cNvGrpSpPr/>
            <p:nvPr/>
          </p:nvGrpSpPr>
          <p:grpSpPr>
            <a:xfrm>
              <a:off x="5461000" y="4394200"/>
              <a:ext cx="3136900" cy="535548"/>
              <a:chOff x="6299200" y="3035300"/>
              <a:chExt cx="3136900" cy="535548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D133E31-40C7-874C-B037-5CF94EEA15C1}"/>
                  </a:ext>
                </a:extLst>
              </p:cNvPr>
              <p:cNvSpPr txBox="1"/>
              <p:nvPr/>
            </p:nvSpPr>
            <p:spPr>
              <a:xfrm>
                <a:off x="6299200" y="30353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CBB6DD5-8489-9846-AEE8-A4EFC46C4CF0}"/>
                  </a:ext>
                </a:extLst>
              </p:cNvPr>
              <p:cNvSpPr txBox="1"/>
              <p:nvPr/>
            </p:nvSpPr>
            <p:spPr>
              <a:xfrm>
                <a:off x="6413500" y="3276600"/>
                <a:ext cx="3022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socks.com, cookie: 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2A26446-4AA7-B74D-AACE-7134BEC552EB}"/>
              </a:ext>
            </a:extLst>
          </p:cNvPr>
          <p:cNvGrpSpPr/>
          <p:nvPr/>
        </p:nvGrpSpPr>
        <p:grpSpPr>
          <a:xfrm>
            <a:off x="5651500" y="5346700"/>
            <a:ext cx="2641600" cy="840348"/>
            <a:chOff x="6032500" y="5308600"/>
            <a:chExt cx="2641600" cy="840348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9498B2A-276E-DC44-BBE4-90FD27C63891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AEE3B8A3-63AD-A948-AAE1-A57FF9C5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4E74045F-FC9E-C748-9CF5-2D715A8ECF5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B50E822-27A5-7D49-BF52-0C0C70B85C66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04A4CDB-638B-244C-BB86-A5BEFC684334}"/>
                </a:ext>
              </a:extLst>
            </p:cNvPr>
            <p:cNvGrpSpPr/>
            <p:nvPr/>
          </p:nvGrpSpPr>
          <p:grpSpPr>
            <a:xfrm>
              <a:off x="6032500" y="5600700"/>
              <a:ext cx="2641600" cy="548248"/>
              <a:chOff x="6680200" y="3187700"/>
              <a:chExt cx="2641600" cy="548248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4ADF513-A7C3-0143-9B0C-2D1C1BD238A3}"/>
                  </a:ext>
                </a:extLst>
              </p:cNvPr>
              <p:cNvSpPr txBox="1"/>
              <p:nvPr/>
            </p:nvSpPr>
            <p:spPr>
              <a:xfrm>
                <a:off x="66802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A2FC18F-0291-6D46-A3C7-EB72BDA4044F}"/>
                  </a:ext>
                </a:extLst>
              </p:cNvPr>
              <p:cNvSpPr txBox="1"/>
              <p:nvPr/>
            </p:nvSpPr>
            <p:spPr>
              <a:xfrm>
                <a:off x="6807200" y="34417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DE7219FE-2D26-9D42-AE4E-0D7F7B3AF5E9}"/>
              </a:ext>
            </a:extLst>
          </p:cNvPr>
          <p:cNvSpPr txBox="1"/>
          <p:nvPr/>
        </p:nvSpPr>
        <p:spPr>
          <a:xfrm>
            <a:off x="9238709" y="5397500"/>
            <a:ext cx="23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socks.com, 2/16/22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817062-774D-454B-8E37-CAF7A9BA9A3F}"/>
              </a:ext>
            </a:extLst>
          </p:cNvPr>
          <p:cNvSpPr/>
          <p:nvPr/>
        </p:nvSpPr>
        <p:spPr>
          <a:xfrm>
            <a:off x="4216838" y="1104901"/>
            <a:ext cx="4737100" cy="1828800"/>
          </a:xfrm>
          <a:prstGeom prst="rect">
            <a:avLst/>
          </a:prstGeom>
          <a:solidFill>
            <a:schemeClr val="bg1">
              <a:alpha val="670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6CAEE-15FB-EE40-8BF7-814EA1DACBFC}"/>
              </a:ext>
            </a:extLst>
          </p:cNvPr>
          <p:cNvSpPr txBox="1"/>
          <p:nvPr/>
        </p:nvSpPr>
        <p:spPr>
          <a:xfrm>
            <a:off x="7973060" y="2425700"/>
            <a:ext cx="38862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</a:t>
            </a:r>
          </a:p>
          <a:p>
            <a:pPr marL="2857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1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tracks my web browsing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 sites with AdX ads</a:t>
            </a:r>
          </a:p>
          <a:p>
            <a:pPr marL="2857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1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return targeted ads based on browsing history</a:t>
            </a:r>
          </a:p>
        </p:txBody>
      </p:sp>
    </p:spTree>
    <p:extLst>
      <p:ext uri="{BB962C8B-B14F-4D97-AF65-F5344CB8AC3E}">
        <p14:creationId xmlns:p14="http://schemas.microsoft.com/office/powerpoint/2010/main" val="4388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11068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(one day later)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E01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2349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 (arts)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57">
            <a:extLst>
              <a:ext uri="{FF2B5EF4-FFF2-40B4-BE49-F238E27FC236}">
                <a16:creationId xmlns:a16="http://schemas.microsoft.com/office/drawing/2014/main" id="{80B9D75A-D707-8E43-938E-72AADC7EE81A}"/>
              </a:ext>
            </a:extLst>
          </p:cNvPr>
          <p:cNvGrpSpPr>
            <a:grpSpLocks/>
          </p:cNvGrpSpPr>
          <p:nvPr/>
        </p:nvGrpSpPr>
        <p:grpSpPr bwMode="auto">
          <a:xfrm>
            <a:off x="2478314" y="1935843"/>
            <a:ext cx="519313" cy="1096646"/>
            <a:chOff x="4140" y="429"/>
            <a:chExt cx="1425" cy="2396"/>
          </a:xfrm>
        </p:grpSpPr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CF0D145-247E-524F-80BB-FAB3C9AA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B069F6D1-4A45-3B45-83E0-57ADBD28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00EF2C13-EA34-614D-8589-6AD24A51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D8BEAA98-B184-5A41-899C-24A3499E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7" name="Rectangle 62">
              <a:extLst>
                <a:ext uri="{FF2B5EF4-FFF2-40B4-BE49-F238E27FC236}">
                  <a16:creationId xmlns:a16="http://schemas.microsoft.com/office/drawing/2014/main" id="{A5091CCD-EAEC-3F45-8E3A-3EE1D4BC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28" name="Group 63">
              <a:extLst>
                <a:ext uri="{FF2B5EF4-FFF2-40B4-BE49-F238E27FC236}">
                  <a16:creationId xmlns:a16="http://schemas.microsoft.com/office/drawing/2014/main" id="{5807BF3F-C3A0-2E46-9ACB-8160305A8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3" name="AutoShape 64">
                <a:extLst>
                  <a:ext uri="{FF2B5EF4-FFF2-40B4-BE49-F238E27FC236}">
                    <a16:creationId xmlns:a16="http://schemas.microsoft.com/office/drawing/2014/main" id="{A7AECF6C-C86B-5C4F-A239-BF49C2E89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AutoShape 65">
                <a:extLst>
                  <a:ext uri="{FF2B5EF4-FFF2-40B4-BE49-F238E27FC236}">
                    <a16:creationId xmlns:a16="http://schemas.microsoft.com/office/drawing/2014/main" id="{F16A2EA0-90C8-114E-8082-17259C94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Rectangle 66">
              <a:extLst>
                <a:ext uri="{FF2B5EF4-FFF2-40B4-BE49-F238E27FC236}">
                  <a16:creationId xmlns:a16="http://schemas.microsoft.com/office/drawing/2014/main" id="{3A8375E6-EC37-1243-97FB-FE0AF320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1" name="Group 67">
              <a:extLst>
                <a:ext uri="{FF2B5EF4-FFF2-40B4-BE49-F238E27FC236}">
                  <a16:creationId xmlns:a16="http://schemas.microsoft.com/office/drawing/2014/main" id="{3ABEBD29-0886-204E-B875-6CE26C33D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1" name="AutoShape 68">
                <a:extLst>
                  <a:ext uri="{FF2B5EF4-FFF2-40B4-BE49-F238E27FC236}">
                    <a16:creationId xmlns:a16="http://schemas.microsoft.com/office/drawing/2014/main" id="{49E137F3-A6CC-AE40-9B90-B02C6316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AutoShape 69">
                <a:extLst>
                  <a:ext uri="{FF2B5EF4-FFF2-40B4-BE49-F238E27FC236}">
                    <a16:creationId xmlns:a16="http://schemas.microsoft.com/office/drawing/2014/main" id="{57B56BCC-B2FD-9048-9DD3-92A3AC50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tangle 70">
              <a:extLst>
                <a:ext uri="{FF2B5EF4-FFF2-40B4-BE49-F238E27FC236}">
                  <a16:creationId xmlns:a16="http://schemas.microsoft.com/office/drawing/2014/main" id="{6B307B68-C234-DF47-81FF-A0D0C80F6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33" name="Rectangle 71">
              <a:extLst>
                <a:ext uri="{FF2B5EF4-FFF2-40B4-BE49-F238E27FC236}">
                  <a16:creationId xmlns:a16="http://schemas.microsoft.com/office/drawing/2014/main" id="{995FC4AA-8787-974F-8D33-03E16EC5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7" name="Group 72">
              <a:extLst>
                <a:ext uri="{FF2B5EF4-FFF2-40B4-BE49-F238E27FC236}">
                  <a16:creationId xmlns:a16="http://schemas.microsoft.com/office/drawing/2014/main" id="{FA2AF6E2-6548-EF4F-B726-1227D161F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9" name="AutoShape 73">
                <a:extLst>
                  <a:ext uri="{FF2B5EF4-FFF2-40B4-BE49-F238E27FC236}">
                    <a16:creationId xmlns:a16="http://schemas.microsoft.com/office/drawing/2014/main" id="{A85BFF85-1162-694B-985B-D53B39D5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AutoShape 74">
                <a:extLst>
                  <a:ext uri="{FF2B5EF4-FFF2-40B4-BE49-F238E27FC236}">
                    <a16:creationId xmlns:a16="http://schemas.microsoft.com/office/drawing/2014/main" id="{EFC82C29-79A9-B644-916D-7FC0EF520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8" name="Freeform 75">
              <a:extLst>
                <a:ext uri="{FF2B5EF4-FFF2-40B4-BE49-F238E27FC236}">
                  <a16:creationId xmlns:a16="http://schemas.microsoft.com/office/drawing/2014/main" id="{7EC9C461-F150-1240-8D76-558B6B4F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55" name="Group 76">
              <a:extLst>
                <a:ext uri="{FF2B5EF4-FFF2-40B4-BE49-F238E27FC236}">
                  <a16:creationId xmlns:a16="http://schemas.microsoft.com/office/drawing/2014/main" id="{9299AE05-29C3-2844-B1C6-633C7CFFF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" name="AutoShape 77">
                <a:extLst>
                  <a:ext uri="{FF2B5EF4-FFF2-40B4-BE49-F238E27FC236}">
                    <a16:creationId xmlns:a16="http://schemas.microsoft.com/office/drawing/2014/main" id="{06802116-4260-EF43-8FD8-6944FEDD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AutoShape 78">
                <a:extLst>
                  <a:ext uri="{FF2B5EF4-FFF2-40B4-BE49-F238E27FC236}">
                    <a16:creationId xmlns:a16="http://schemas.microsoft.com/office/drawing/2014/main" id="{FD196FB8-2008-F14B-94FF-2664A9A9D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Rectangle 79">
              <a:extLst>
                <a:ext uri="{FF2B5EF4-FFF2-40B4-BE49-F238E27FC236}">
                  <a16:creationId xmlns:a16="http://schemas.microsoft.com/office/drawing/2014/main" id="{8D1AEBDE-093D-AB41-9F4B-6395A476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57" name="Freeform 80">
              <a:extLst>
                <a:ext uri="{FF2B5EF4-FFF2-40B4-BE49-F238E27FC236}">
                  <a16:creationId xmlns:a16="http://schemas.microsoft.com/office/drawing/2014/main" id="{E3E9A300-9CB6-5642-9423-B3CE2A84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61E95673-E276-B54E-8951-E28938049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5" name="Oval 82">
              <a:extLst>
                <a:ext uri="{FF2B5EF4-FFF2-40B4-BE49-F238E27FC236}">
                  <a16:creationId xmlns:a16="http://schemas.microsoft.com/office/drawing/2014/main" id="{9B9B3D7E-A0A9-8C43-A374-55DA4D19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E4ABD20F-89C5-8C46-BFE6-5CA778E2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7" name="AutoShape 84">
              <a:extLst>
                <a:ext uri="{FF2B5EF4-FFF2-40B4-BE49-F238E27FC236}">
                  <a16:creationId xmlns:a16="http://schemas.microsoft.com/office/drawing/2014/main" id="{ADAAC857-3F17-1A4D-BBD3-254BC3957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8" name="AutoShape 85">
              <a:extLst>
                <a:ext uri="{FF2B5EF4-FFF2-40B4-BE49-F238E27FC236}">
                  <a16:creationId xmlns:a16="http://schemas.microsoft.com/office/drawing/2014/main" id="{B0B35955-7679-1946-9BAF-3CF60ECC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Oval 86">
              <a:extLst>
                <a:ext uri="{FF2B5EF4-FFF2-40B4-BE49-F238E27FC236}">
                  <a16:creationId xmlns:a16="http://schemas.microsoft.com/office/drawing/2014/main" id="{B0EDAF1F-8C77-A745-BA6A-8E3D60BB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0" name="Oval 87">
              <a:extLst>
                <a:ext uri="{FF2B5EF4-FFF2-40B4-BE49-F238E27FC236}">
                  <a16:creationId xmlns:a16="http://schemas.microsoft.com/office/drawing/2014/main" id="{6B44C974-5992-7741-85AD-5B948203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1" name="Oval 88">
              <a:extLst>
                <a:ext uri="{FF2B5EF4-FFF2-40B4-BE49-F238E27FC236}">
                  <a16:creationId xmlns:a16="http://schemas.microsoft.com/office/drawing/2014/main" id="{427659D8-BEE1-CA4D-A8D9-708F2BB9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4" name="Rectangle 89">
              <a:extLst>
                <a:ext uri="{FF2B5EF4-FFF2-40B4-BE49-F238E27FC236}">
                  <a16:creationId xmlns:a16="http://schemas.microsoft.com/office/drawing/2014/main" id="{BA908D21-224A-454D-AE40-AACCE66A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9C38943-9B5B-C74A-9AF5-967FC5643352}"/>
              </a:ext>
            </a:extLst>
          </p:cNvPr>
          <p:cNvSpPr txBox="1"/>
          <p:nvPr/>
        </p:nvSpPr>
        <p:spPr>
          <a:xfrm>
            <a:off x="1482271" y="2995386"/>
            <a:ext cx="142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EDD2B-FC70-7C4A-89B5-9183AE973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1492250"/>
            <a:ext cx="2197100" cy="1572924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54A1081-6C53-E145-BDD1-3FA5A22FACF9}"/>
              </a:ext>
            </a:extLst>
          </p:cNvPr>
          <p:cNvGrpSpPr/>
          <p:nvPr/>
        </p:nvGrpSpPr>
        <p:grpSpPr>
          <a:xfrm>
            <a:off x="4978400" y="4381500"/>
            <a:ext cx="3536404" cy="877332"/>
            <a:chOff x="5308600" y="4406900"/>
            <a:chExt cx="3536404" cy="877332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E0A9E9E-A06F-CB45-B0B3-17C467D78C53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3F23167E-A119-EC4E-B146-6F516A808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4353B75-74F1-0C48-B057-0887FAA78A7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7D88345D-2B6C-F447-AAFA-9A1065757E2F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D4BFC66-485F-2147-A211-2CAC1D00C204}"/>
                </a:ext>
              </a:extLst>
            </p:cNvPr>
            <p:cNvGrpSpPr/>
            <p:nvPr/>
          </p:nvGrpSpPr>
          <p:grpSpPr>
            <a:xfrm>
              <a:off x="5308600" y="4406900"/>
              <a:ext cx="3536404" cy="548045"/>
              <a:chOff x="6146800" y="3048000"/>
              <a:chExt cx="3536404" cy="548045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D133E31-40C7-874C-B037-5CF94EEA15C1}"/>
                  </a:ext>
                </a:extLst>
              </p:cNvPr>
              <p:cNvSpPr txBox="1"/>
              <p:nvPr/>
            </p:nvSpPr>
            <p:spPr>
              <a:xfrm>
                <a:off x="6146800" y="30480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CBB6DD5-8489-9846-AEE8-A4EFC46C4CF0}"/>
                  </a:ext>
                </a:extLst>
              </p:cNvPr>
              <p:cNvSpPr txBox="1"/>
              <p:nvPr/>
            </p:nvSpPr>
            <p:spPr>
              <a:xfrm>
                <a:off x="6273800" y="3276599"/>
                <a:ext cx="3409404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nytimes.com,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2A26446-4AA7-B74D-AACE-7134BEC552EB}"/>
              </a:ext>
            </a:extLst>
          </p:cNvPr>
          <p:cNvGrpSpPr/>
          <p:nvPr/>
        </p:nvGrpSpPr>
        <p:grpSpPr>
          <a:xfrm>
            <a:off x="5626100" y="5346700"/>
            <a:ext cx="2641600" cy="865546"/>
            <a:chOff x="6007100" y="5308600"/>
            <a:chExt cx="2641600" cy="865546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9498B2A-276E-DC44-BBE4-90FD27C63891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AEE3B8A3-63AD-A948-AAE1-A57FF9C5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4E74045F-FC9E-C748-9CF5-2D715A8ECF5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B50E822-27A5-7D49-BF52-0C0C70B85C66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04A4CDB-638B-244C-BB86-A5BEFC684334}"/>
                </a:ext>
              </a:extLst>
            </p:cNvPr>
            <p:cNvGrpSpPr/>
            <p:nvPr/>
          </p:nvGrpSpPr>
          <p:grpSpPr>
            <a:xfrm>
              <a:off x="6007100" y="5600700"/>
              <a:ext cx="2641600" cy="573446"/>
              <a:chOff x="6654800" y="3187700"/>
              <a:chExt cx="2641600" cy="573446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4ADF513-A7C3-0143-9B0C-2D1C1BD238A3}"/>
                  </a:ext>
                </a:extLst>
              </p:cNvPr>
              <p:cNvSpPr txBox="1"/>
              <p:nvPr/>
            </p:nvSpPr>
            <p:spPr>
              <a:xfrm>
                <a:off x="66548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A2FC18F-0291-6D46-A3C7-EB72BDA4044F}"/>
                  </a:ext>
                </a:extLst>
              </p:cNvPr>
              <p:cNvSpPr txBox="1"/>
              <p:nvPr/>
            </p:nvSpPr>
            <p:spPr>
              <a:xfrm>
                <a:off x="6781800" y="3441700"/>
                <a:ext cx="25146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DE7219FE-2D26-9D42-AE4E-0D7F7B3AF5E9}"/>
              </a:ext>
            </a:extLst>
          </p:cNvPr>
          <p:cNvSpPr txBox="1"/>
          <p:nvPr/>
        </p:nvSpPr>
        <p:spPr>
          <a:xfrm>
            <a:off x="9238709" y="5397500"/>
            <a:ext cx="23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socks.com, 2/16/22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817062-774D-454B-8E37-CAF7A9BA9A3F}"/>
              </a:ext>
            </a:extLst>
          </p:cNvPr>
          <p:cNvSpPr/>
          <p:nvPr/>
        </p:nvSpPr>
        <p:spPr>
          <a:xfrm>
            <a:off x="152400" y="1257300"/>
            <a:ext cx="3035300" cy="2273300"/>
          </a:xfrm>
          <a:prstGeom prst="rect">
            <a:avLst/>
          </a:prstGeom>
          <a:solidFill>
            <a:schemeClr val="bg1">
              <a:alpha val="670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73E8AE-1256-8543-903F-14016A3284D0}"/>
              </a:ext>
            </a:extLst>
          </p:cNvPr>
          <p:cNvSpPr/>
          <p:nvPr/>
        </p:nvSpPr>
        <p:spPr>
          <a:xfrm>
            <a:off x="5041900" y="1663700"/>
            <a:ext cx="1676400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1C141-45F3-B748-A65C-DC6615D1E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1705046"/>
            <a:ext cx="1447800" cy="77707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EFDBB5A-1D49-7740-BFA3-76D3B419C8FA}"/>
              </a:ext>
            </a:extLst>
          </p:cNvPr>
          <p:cNvGrpSpPr/>
          <p:nvPr/>
        </p:nvGrpSpPr>
        <p:grpSpPr>
          <a:xfrm>
            <a:off x="2946400" y="2946400"/>
            <a:ext cx="3797300" cy="1333500"/>
            <a:chOff x="2946400" y="2946400"/>
            <a:chExt cx="3797300" cy="133350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A8EEB57-D796-A44F-AABC-98D2692E45FA}"/>
                </a:ext>
              </a:extLst>
            </p:cNvPr>
            <p:cNvSpPr txBox="1"/>
            <p:nvPr/>
          </p:nvSpPr>
          <p:spPr>
            <a:xfrm>
              <a:off x="2946400" y="3733800"/>
              <a:ext cx="1866900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cookie: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1634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F4D187-FD30-4243-9DC3-FEED945AA79A}"/>
                </a:ext>
              </a:extLst>
            </p:cNvPr>
            <p:cNvGrpSpPr/>
            <p:nvPr/>
          </p:nvGrpSpPr>
          <p:grpSpPr>
            <a:xfrm>
              <a:off x="3771900" y="2946400"/>
              <a:ext cx="2971800" cy="1333500"/>
              <a:chOff x="3771900" y="2946400"/>
              <a:chExt cx="2971800" cy="1333500"/>
            </a:xfrm>
          </p:grpSpPr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B1744345-32CD-D945-8799-A1B7A26C0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8100" y="29718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55889BE-7365-4243-803E-53D3F804C2DC}"/>
                  </a:ext>
                </a:extLst>
              </p:cNvPr>
              <p:cNvSpPr txBox="1"/>
              <p:nvPr/>
            </p:nvSpPr>
            <p:spPr>
              <a:xfrm>
                <a:off x="5105400" y="3302000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CEF64886-9C2F-0540-8430-13E580BAFE5B}"/>
                  </a:ext>
                </a:extLst>
              </p:cNvPr>
              <p:cNvGrpSpPr/>
              <p:nvPr/>
            </p:nvGrpSpPr>
            <p:grpSpPr>
              <a:xfrm>
                <a:off x="3771900" y="2946400"/>
                <a:ext cx="1473200" cy="1308100"/>
                <a:chOff x="3771900" y="2946400"/>
                <a:chExt cx="1473200" cy="1308100"/>
              </a:xfrm>
            </p:grpSpPr>
            <p:cxnSp>
              <p:nvCxnSpPr>
                <p:cNvPr id="188" name="Straight Arrow Connector 187">
                  <a:extLst>
                    <a:ext uri="{FF2B5EF4-FFF2-40B4-BE49-F238E27FC236}">
                      <a16:creationId xmlns:a16="http://schemas.microsoft.com/office/drawing/2014/main" id="{1584FBF9-445E-9940-944C-DEF9B15F5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200226F-2290-A54B-916F-CB43D1EF79D6}"/>
                    </a:ext>
                  </a:extLst>
                </p:cNvPr>
                <p:cNvSpPr txBox="1"/>
                <p:nvPr/>
              </p:nvSpPr>
              <p:spPr>
                <a:xfrm>
                  <a:off x="3771900" y="3276600"/>
                  <a:ext cx="1473200" cy="5410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HTTP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GET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53EEF58-8AF1-E74B-834B-1AE029DD3520}"/>
                  </a:ext>
                </a:extLst>
              </p:cNvPr>
              <p:cNvSpPr txBox="1"/>
              <p:nvPr/>
            </p:nvSpPr>
            <p:spPr>
              <a:xfrm>
                <a:off x="4876800" y="3746500"/>
                <a:ext cx="18669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1634</a:t>
                </a: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2DA4981F-F39B-3A49-A46E-25D2EC80F748}"/>
              </a:ext>
            </a:extLst>
          </p:cNvPr>
          <p:cNvSpPr txBox="1"/>
          <p:nvPr/>
        </p:nvSpPr>
        <p:spPr>
          <a:xfrm>
            <a:off x="7010400" y="20193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arts, 2/17/22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E2282F4-4356-234C-94F2-286B1CE1E2A1}"/>
              </a:ext>
            </a:extLst>
          </p:cNvPr>
          <p:cNvSpPr txBox="1"/>
          <p:nvPr/>
        </p:nvSpPr>
        <p:spPr>
          <a:xfrm>
            <a:off x="9251409" y="562610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arts, 2/15/22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C850B-40A2-CC4E-92FB-CE11DA696EF3}"/>
              </a:ext>
            </a:extLst>
          </p:cNvPr>
          <p:cNvSpPr txBox="1"/>
          <p:nvPr/>
        </p:nvSpPr>
        <p:spPr>
          <a:xfrm>
            <a:off x="5753100" y="6108700"/>
            <a:ext cx="226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Returned ad for socks!</a:t>
            </a:r>
          </a:p>
        </p:txBody>
      </p:sp>
    </p:spTree>
    <p:extLst>
      <p:ext uri="{BB962C8B-B14F-4D97-AF65-F5344CB8AC3E}">
        <p14:creationId xmlns:p14="http://schemas.microsoft.com/office/powerpoint/2010/main" val="395101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2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10790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4877E6-0E15-2840-BF4C-1558F629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41" y="1386556"/>
            <a:ext cx="10515600" cy="50713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Cookies can be used to: 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 user behavior on a given website (</a:t>
            </a:r>
            <a:r>
              <a:rPr lang="en-US" dirty="0">
                <a:solidFill>
                  <a:srgbClr val="C00000"/>
                </a:solidFill>
              </a:rPr>
              <a:t>first party cookies</a:t>
            </a:r>
            <a:r>
              <a:rPr lang="en-US" dirty="0"/>
              <a:t>)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 user behavior across multiple websites (</a:t>
            </a:r>
            <a:r>
              <a:rPr lang="en-US" dirty="0">
                <a:solidFill>
                  <a:srgbClr val="C00000"/>
                </a:solidFill>
              </a:rPr>
              <a:t>third party cookies</a:t>
            </a:r>
            <a:r>
              <a:rPr lang="en-US" dirty="0"/>
              <a:t>) without user ever choosing to visit tracker site (!)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tracking may be </a:t>
            </a:r>
            <a:r>
              <a:rPr lang="en-US" i="1" dirty="0"/>
              <a:t>invisible</a:t>
            </a:r>
            <a:r>
              <a:rPr lang="en-US" dirty="0"/>
              <a:t> to user:</a:t>
            </a:r>
          </a:p>
          <a:p>
            <a:pPr marL="860425" lvl="1" indent="-168275">
              <a:buClr>
                <a:srgbClr val="0A14A3"/>
              </a:buClr>
            </a:pPr>
            <a:r>
              <a:rPr lang="en-US" dirty="0"/>
              <a:t>rather than displayed ad triggering HTTP GET to tracker, could be an invisible link</a:t>
            </a:r>
          </a:p>
          <a:p>
            <a:pPr marL="920750" lvl="1" indent="-227013">
              <a:buClr>
                <a:srgbClr val="0A14A3"/>
              </a:buClr>
              <a:buFont typeface="Wingdings" pitchFamily="2" charset="2"/>
              <a:buChar char="§"/>
            </a:pPr>
            <a:endParaRPr lang="en-US" dirty="0"/>
          </a:p>
          <a:p>
            <a:pPr marL="236537" indent="0">
              <a:buClr>
                <a:srgbClr val="0A14A3"/>
              </a:buClr>
              <a:buNone/>
            </a:pPr>
            <a:r>
              <a:rPr lang="en-US" dirty="0"/>
              <a:t>third party tracking via cookies:</a:t>
            </a:r>
          </a:p>
          <a:p>
            <a:pPr marL="692150" indent="-3413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disabled by default in Firefox, Safari browsers</a:t>
            </a:r>
          </a:p>
          <a:p>
            <a:pPr marL="692150" indent="-3413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to be disabled in Chrome browser in 2023</a:t>
            </a:r>
          </a:p>
        </p:txBody>
      </p:sp>
    </p:spTree>
    <p:extLst>
      <p:ext uri="{BB962C8B-B14F-4D97-AF65-F5344CB8AC3E}">
        <p14:creationId xmlns:p14="http://schemas.microsoft.com/office/powerpoint/2010/main" val="41158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</a:t>
            </a:r>
            <a:endParaRPr lang="en-US" sz="4400" dirty="0"/>
          </a:p>
        </p:txBody>
      </p:sp>
      <p:grpSp>
        <p:nvGrpSpPr>
          <p:cNvPr id="8" name="Group 171">
            <a:extLst>
              <a:ext uri="{FF2B5EF4-FFF2-40B4-BE49-F238E27FC236}">
                <a16:creationId xmlns:a16="http://schemas.microsoft.com/office/drawing/2014/main" id="{E76E25C6-83D0-304F-B3E3-A37D3DAE7B5C}"/>
              </a:ext>
            </a:extLst>
          </p:cNvPr>
          <p:cNvGrpSpPr>
            <a:grpSpLocks/>
          </p:cNvGrpSpPr>
          <p:nvPr/>
        </p:nvGrpSpPr>
        <p:grpSpPr bwMode="auto">
          <a:xfrm>
            <a:off x="6272213" y="2445088"/>
            <a:ext cx="687387" cy="763588"/>
            <a:chOff x="-44" y="1473"/>
            <a:chExt cx="981" cy="1105"/>
          </a:xfrm>
        </p:grpSpPr>
        <p:pic>
          <p:nvPicPr>
            <p:cNvPr id="10" name="Picture 172" descr="desktop_computer_stylized_medium">
              <a:extLst>
                <a:ext uri="{FF2B5EF4-FFF2-40B4-BE49-F238E27FC236}">
                  <a16:creationId xmlns:a16="http://schemas.microsoft.com/office/drawing/2014/main" id="{CB2AE99F-D134-A74A-947C-5E7B017C1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73">
              <a:extLst>
                <a:ext uri="{FF2B5EF4-FFF2-40B4-BE49-F238E27FC236}">
                  <a16:creationId xmlns:a16="http://schemas.microsoft.com/office/drawing/2014/main" id="{CC3CBC7E-C664-ED4A-8BFE-4C6C0A390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02">
            <a:extLst>
              <a:ext uri="{FF2B5EF4-FFF2-40B4-BE49-F238E27FC236}">
                <a16:creationId xmlns:a16="http://schemas.microsoft.com/office/drawing/2014/main" id="{341AE079-CB6E-AE4A-A6CF-6667D0BCC3A6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4318338"/>
            <a:ext cx="687388" cy="763588"/>
            <a:chOff x="-44" y="1473"/>
            <a:chExt cx="981" cy="1105"/>
          </a:xfrm>
        </p:grpSpPr>
        <p:pic>
          <p:nvPicPr>
            <p:cNvPr id="13" name="Picture 103" descr="desktop_computer_stylized_medium">
              <a:extLst>
                <a:ext uri="{FF2B5EF4-FFF2-40B4-BE49-F238E27FC236}">
                  <a16:creationId xmlns:a16="http://schemas.microsoft.com/office/drawing/2014/main" id="{0F7D667F-14F5-8947-8466-5A2508D1F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4">
              <a:extLst>
                <a:ext uri="{FF2B5EF4-FFF2-40B4-BE49-F238E27FC236}">
                  <a16:creationId xmlns:a16="http://schemas.microsoft.com/office/drawing/2014/main" id="{1CCE495C-FE29-374C-9BCD-5BFBA55DE7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105">
            <a:extLst>
              <a:ext uri="{FF2B5EF4-FFF2-40B4-BE49-F238E27FC236}">
                <a16:creationId xmlns:a16="http://schemas.microsoft.com/office/drawing/2014/main" id="{713D2680-FE84-BF45-82AB-42E37E22BD97}"/>
              </a:ext>
            </a:extLst>
          </p:cNvPr>
          <p:cNvGrpSpPr>
            <a:grpSpLocks/>
          </p:cNvGrpSpPr>
          <p:nvPr/>
        </p:nvGrpSpPr>
        <p:grpSpPr bwMode="auto">
          <a:xfrm>
            <a:off x="10423525" y="2586376"/>
            <a:ext cx="433388" cy="715962"/>
            <a:chOff x="4140" y="429"/>
            <a:chExt cx="1425" cy="2396"/>
          </a:xfrm>
        </p:grpSpPr>
        <p:sp>
          <p:nvSpPr>
            <p:cNvPr id="49" name="Freeform 106">
              <a:extLst>
                <a:ext uri="{FF2B5EF4-FFF2-40B4-BE49-F238E27FC236}">
                  <a16:creationId xmlns:a16="http://schemas.microsoft.com/office/drawing/2014/main" id="{F351644B-40EC-1643-B55C-BD6490B42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107">
              <a:extLst>
                <a:ext uri="{FF2B5EF4-FFF2-40B4-BE49-F238E27FC236}">
                  <a16:creationId xmlns:a16="http://schemas.microsoft.com/office/drawing/2014/main" id="{C431E1A6-A308-714C-9DB4-CD66A6C1E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Freeform 108">
              <a:extLst>
                <a:ext uri="{FF2B5EF4-FFF2-40B4-BE49-F238E27FC236}">
                  <a16:creationId xmlns:a16="http://schemas.microsoft.com/office/drawing/2014/main" id="{31CFCE65-E538-0841-8EF3-0F63DB89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109">
              <a:extLst>
                <a:ext uri="{FF2B5EF4-FFF2-40B4-BE49-F238E27FC236}">
                  <a16:creationId xmlns:a16="http://schemas.microsoft.com/office/drawing/2014/main" id="{ECC9C409-7630-F84A-B584-5C94715A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110">
              <a:extLst>
                <a:ext uri="{FF2B5EF4-FFF2-40B4-BE49-F238E27FC236}">
                  <a16:creationId xmlns:a16="http://schemas.microsoft.com/office/drawing/2014/main" id="{F46717B0-272A-7C4F-B732-92EEC8E7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4" name="Group 111">
              <a:extLst>
                <a:ext uri="{FF2B5EF4-FFF2-40B4-BE49-F238E27FC236}">
                  <a16:creationId xmlns:a16="http://schemas.microsoft.com/office/drawing/2014/main" id="{F4ACB840-83DF-404B-A66F-DEBB07186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" name="AutoShape 112">
                <a:extLst>
                  <a:ext uri="{FF2B5EF4-FFF2-40B4-BE49-F238E27FC236}">
                    <a16:creationId xmlns:a16="http://schemas.microsoft.com/office/drawing/2014/main" id="{A911B0DC-A8C2-124C-9C82-2A735A79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AutoShape 113">
                <a:extLst>
                  <a:ext uri="{FF2B5EF4-FFF2-40B4-BE49-F238E27FC236}">
                    <a16:creationId xmlns:a16="http://schemas.microsoft.com/office/drawing/2014/main" id="{9F0B8CE7-288A-EE43-A6E4-C3D97C626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5" name="Rectangle 114">
              <a:extLst>
                <a:ext uri="{FF2B5EF4-FFF2-40B4-BE49-F238E27FC236}">
                  <a16:creationId xmlns:a16="http://schemas.microsoft.com/office/drawing/2014/main" id="{766D4B94-8E57-804B-B018-819DFD6CD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6" name="Group 115">
              <a:extLst>
                <a:ext uri="{FF2B5EF4-FFF2-40B4-BE49-F238E27FC236}">
                  <a16:creationId xmlns:a16="http://schemas.microsoft.com/office/drawing/2014/main" id="{D994FF4C-7626-D748-A12D-5D1C5FEE1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7" name="AutoShape 116">
                <a:extLst>
                  <a:ext uri="{FF2B5EF4-FFF2-40B4-BE49-F238E27FC236}">
                    <a16:creationId xmlns:a16="http://schemas.microsoft.com/office/drawing/2014/main" id="{198A1BC7-4B65-BC4C-8A29-B983D8E1F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8" name="AutoShape 117">
                <a:extLst>
                  <a:ext uri="{FF2B5EF4-FFF2-40B4-BE49-F238E27FC236}">
                    <a16:creationId xmlns:a16="http://schemas.microsoft.com/office/drawing/2014/main" id="{40DD27E4-9779-CF42-BFDD-6696DFFFA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" name="Rectangle 118">
              <a:extLst>
                <a:ext uri="{FF2B5EF4-FFF2-40B4-BE49-F238E27FC236}">
                  <a16:creationId xmlns:a16="http://schemas.microsoft.com/office/drawing/2014/main" id="{ACA44148-7C10-3C49-BB35-5101746C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19">
              <a:extLst>
                <a:ext uri="{FF2B5EF4-FFF2-40B4-BE49-F238E27FC236}">
                  <a16:creationId xmlns:a16="http://schemas.microsoft.com/office/drawing/2014/main" id="{4E7711E0-C3F4-3F44-939E-C5EB99D2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9" name="Group 120">
              <a:extLst>
                <a:ext uri="{FF2B5EF4-FFF2-40B4-BE49-F238E27FC236}">
                  <a16:creationId xmlns:a16="http://schemas.microsoft.com/office/drawing/2014/main" id="{67EE5E5B-A672-4948-A190-6619EF0F4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" name="AutoShape 121">
                <a:extLst>
                  <a:ext uri="{FF2B5EF4-FFF2-40B4-BE49-F238E27FC236}">
                    <a16:creationId xmlns:a16="http://schemas.microsoft.com/office/drawing/2014/main" id="{05F4D1D6-814A-6E46-A67F-0AB27A8D1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6" name="AutoShape 122">
                <a:extLst>
                  <a:ext uri="{FF2B5EF4-FFF2-40B4-BE49-F238E27FC236}">
                    <a16:creationId xmlns:a16="http://schemas.microsoft.com/office/drawing/2014/main" id="{B26FB4DB-5CE0-0547-A9EF-8F3F889E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0" name="Freeform 123">
              <a:extLst>
                <a:ext uri="{FF2B5EF4-FFF2-40B4-BE49-F238E27FC236}">
                  <a16:creationId xmlns:a16="http://schemas.microsoft.com/office/drawing/2014/main" id="{06773D0F-8045-BA4B-A438-853ED5C1E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1" name="Group 124">
              <a:extLst>
                <a:ext uri="{FF2B5EF4-FFF2-40B4-BE49-F238E27FC236}">
                  <a16:creationId xmlns:a16="http://schemas.microsoft.com/office/drawing/2014/main" id="{2289418B-58E5-6F41-8BA5-C30F733D8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" name="AutoShape 125">
                <a:extLst>
                  <a:ext uri="{FF2B5EF4-FFF2-40B4-BE49-F238E27FC236}">
                    <a16:creationId xmlns:a16="http://schemas.microsoft.com/office/drawing/2014/main" id="{38E6EBDC-7542-364B-BAB0-D30286482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AutoShape 126">
                <a:extLst>
                  <a:ext uri="{FF2B5EF4-FFF2-40B4-BE49-F238E27FC236}">
                    <a16:creationId xmlns:a16="http://schemas.microsoft.com/office/drawing/2014/main" id="{54B2EB69-B7C9-EC42-B99F-19CC17D5E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2" name="Rectangle 127">
              <a:extLst>
                <a:ext uri="{FF2B5EF4-FFF2-40B4-BE49-F238E27FC236}">
                  <a16:creationId xmlns:a16="http://schemas.microsoft.com/office/drawing/2014/main" id="{08BCE1F3-76AF-E441-89A0-DA57E700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Freeform 128">
              <a:extLst>
                <a:ext uri="{FF2B5EF4-FFF2-40B4-BE49-F238E27FC236}">
                  <a16:creationId xmlns:a16="http://schemas.microsoft.com/office/drawing/2014/main" id="{4B174135-D9EA-854A-9853-AC5CCDD44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27D55DC-6C82-634A-B79C-B427EAAD4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130">
              <a:extLst>
                <a:ext uri="{FF2B5EF4-FFF2-40B4-BE49-F238E27FC236}">
                  <a16:creationId xmlns:a16="http://schemas.microsoft.com/office/drawing/2014/main" id="{3BB31101-2EB7-F44D-8AA6-0366039E9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79253978-26CE-7249-A74C-F9743D4FB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AutoShape 132">
              <a:extLst>
                <a:ext uri="{FF2B5EF4-FFF2-40B4-BE49-F238E27FC236}">
                  <a16:creationId xmlns:a16="http://schemas.microsoft.com/office/drawing/2014/main" id="{D2E63390-A569-3942-9FC4-1FAF9A9C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AutoShape 133">
              <a:extLst>
                <a:ext uri="{FF2B5EF4-FFF2-40B4-BE49-F238E27FC236}">
                  <a16:creationId xmlns:a16="http://schemas.microsoft.com/office/drawing/2014/main" id="{76E84029-5A5D-0B43-A027-68F72A0B1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134">
              <a:extLst>
                <a:ext uri="{FF2B5EF4-FFF2-40B4-BE49-F238E27FC236}">
                  <a16:creationId xmlns:a16="http://schemas.microsoft.com/office/drawing/2014/main" id="{3E213C1D-2C02-AD4C-9E3D-D83B7E9B8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135">
              <a:extLst>
                <a:ext uri="{FF2B5EF4-FFF2-40B4-BE49-F238E27FC236}">
                  <a16:creationId xmlns:a16="http://schemas.microsoft.com/office/drawing/2014/main" id="{8AAFA532-A081-384C-AB75-218BDC20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6">
              <a:extLst>
                <a:ext uri="{FF2B5EF4-FFF2-40B4-BE49-F238E27FC236}">
                  <a16:creationId xmlns:a16="http://schemas.microsoft.com/office/drawing/2014/main" id="{56B5635A-EB88-0440-8FBB-410A578DE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Rectangle 137">
              <a:extLst>
                <a:ext uri="{FF2B5EF4-FFF2-40B4-BE49-F238E27FC236}">
                  <a16:creationId xmlns:a16="http://schemas.microsoft.com/office/drawing/2014/main" id="{DB35C1A6-F8F8-A34C-83A8-1C5F2BC02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1" name="Rectangle 3">
            <a:extLst>
              <a:ext uri="{FF2B5EF4-FFF2-40B4-BE49-F238E27FC236}">
                <a16:creationId xmlns:a16="http://schemas.microsoft.com/office/drawing/2014/main" id="{0E93D937-D6CD-8B48-B770-F30B1D0D993E}"/>
              </a:ext>
            </a:extLst>
          </p:cNvPr>
          <p:cNvSpPr txBox="1">
            <a:spLocks noChangeArrowheads="1"/>
          </p:cNvSpPr>
          <p:nvPr/>
        </p:nvSpPr>
        <p:spPr>
          <a:xfrm>
            <a:off x="794606" y="2233994"/>
            <a:ext cx="4908362" cy="3762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configures browser to point to a (local)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browser sends all HTTP requests to cache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object in cache: cache returns object to client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else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cache requests object from origin server, caches received object, then returns object to client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333F1EEA-A155-1C41-80CD-10E94B83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80" y="1333500"/>
            <a:ext cx="1029261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satisfy client requests without involving origin server</a:t>
            </a:r>
          </a:p>
        </p:txBody>
      </p:sp>
      <p:sp>
        <p:nvSpPr>
          <p:cNvPr id="83" name="Text Box 6">
            <a:extLst>
              <a:ext uri="{FF2B5EF4-FFF2-40B4-BE49-F238E27FC236}">
                <a16:creationId xmlns:a16="http://schemas.microsoft.com/office/drawing/2014/main" id="{70E92C74-86C4-E048-AD53-D4201EAFC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3118188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68D9C3-D40D-D946-AB3E-DA830336DA5D}"/>
              </a:ext>
            </a:extLst>
          </p:cNvPr>
          <p:cNvGrpSpPr/>
          <p:nvPr/>
        </p:nvGrpSpPr>
        <p:grpSpPr>
          <a:xfrm>
            <a:off x="8270000" y="2687749"/>
            <a:ext cx="786882" cy="1235302"/>
            <a:chOff x="8270000" y="2687749"/>
            <a:chExt cx="786882" cy="1235302"/>
          </a:xfrm>
        </p:grpSpPr>
        <p:grpSp>
          <p:nvGrpSpPr>
            <p:cNvPr id="15" name="Group 138">
              <a:extLst>
                <a:ext uri="{FF2B5EF4-FFF2-40B4-BE49-F238E27FC236}">
                  <a16:creationId xmlns:a16="http://schemas.microsoft.com/office/drawing/2014/main" id="{BCAE7764-70F3-6C4D-BAB2-DE0B7C89D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5663" y="3207088"/>
              <a:ext cx="400050" cy="715963"/>
              <a:chOff x="4140" y="429"/>
              <a:chExt cx="1425" cy="2396"/>
            </a:xfrm>
          </p:grpSpPr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F1B2DFA0-F79D-7B41-AEB4-30CE9076E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ectangle 140">
                <a:extLst>
                  <a:ext uri="{FF2B5EF4-FFF2-40B4-BE49-F238E27FC236}">
                    <a16:creationId xmlns:a16="http://schemas.microsoft.com/office/drawing/2014/main" id="{C5E2EFBB-BBC5-9A42-BB0E-E6D6D2C22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55529617-AF40-4A4A-B8BE-0A1D9AFF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142">
                <a:extLst>
                  <a:ext uri="{FF2B5EF4-FFF2-40B4-BE49-F238E27FC236}">
                    <a16:creationId xmlns:a16="http://schemas.microsoft.com/office/drawing/2014/main" id="{CD96A818-3AB4-9749-B364-C94B61E39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143">
                <a:extLst>
                  <a:ext uri="{FF2B5EF4-FFF2-40B4-BE49-F238E27FC236}">
                    <a16:creationId xmlns:a16="http://schemas.microsoft.com/office/drawing/2014/main" id="{6CB7A8CB-28B7-454A-B6FA-0B497C6EA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" name="Group 144">
                <a:extLst>
                  <a:ext uri="{FF2B5EF4-FFF2-40B4-BE49-F238E27FC236}">
                    <a16:creationId xmlns:a16="http://schemas.microsoft.com/office/drawing/2014/main" id="{B151228D-C4D6-FC47-B4C4-E4FEAAC8E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6" name="AutoShape 145">
                  <a:extLst>
                    <a:ext uri="{FF2B5EF4-FFF2-40B4-BE49-F238E27FC236}">
                      <a16:creationId xmlns:a16="http://schemas.microsoft.com/office/drawing/2014/main" id="{581E8E47-6DB1-F54B-9476-01B6F2E30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" name="AutoShape 146">
                  <a:extLst>
                    <a:ext uri="{FF2B5EF4-FFF2-40B4-BE49-F238E27FC236}">
                      <a16:creationId xmlns:a16="http://schemas.microsoft.com/office/drawing/2014/main" id="{7F2D9B2C-626D-344A-83E2-C990F8415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70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2" name="Rectangle 147">
                <a:extLst>
                  <a:ext uri="{FF2B5EF4-FFF2-40B4-BE49-F238E27FC236}">
                    <a16:creationId xmlns:a16="http://schemas.microsoft.com/office/drawing/2014/main" id="{06A6E158-AA9B-7643-9927-3F063660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" name="Group 148">
                <a:extLst>
                  <a:ext uri="{FF2B5EF4-FFF2-40B4-BE49-F238E27FC236}">
                    <a16:creationId xmlns:a16="http://schemas.microsoft.com/office/drawing/2014/main" id="{24564C8A-097F-5447-B760-9CD6285FD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" name="AutoShape 149">
                  <a:extLst>
                    <a:ext uri="{FF2B5EF4-FFF2-40B4-BE49-F238E27FC236}">
                      <a16:creationId xmlns:a16="http://schemas.microsoft.com/office/drawing/2014/main" id="{04C4FA5A-4748-2D42-BA0D-06AFE4DAE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" name="AutoShape 150">
                  <a:extLst>
                    <a:ext uri="{FF2B5EF4-FFF2-40B4-BE49-F238E27FC236}">
                      <a16:creationId xmlns:a16="http://schemas.microsoft.com/office/drawing/2014/main" id="{84E1D8C6-7DEE-484B-99EE-B608D1AEB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92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4" name="Rectangle 151">
                <a:extLst>
                  <a:ext uri="{FF2B5EF4-FFF2-40B4-BE49-F238E27FC236}">
                    <a16:creationId xmlns:a16="http://schemas.microsoft.com/office/drawing/2014/main" id="{454AD9D8-054B-E244-8A65-C00DC300D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Rectangle 152">
                <a:extLst>
                  <a:ext uri="{FF2B5EF4-FFF2-40B4-BE49-F238E27FC236}">
                    <a16:creationId xmlns:a16="http://schemas.microsoft.com/office/drawing/2014/main" id="{40C54BAB-9592-ED4B-80E1-874156D7B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6" name="Group 153">
                <a:extLst>
                  <a:ext uri="{FF2B5EF4-FFF2-40B4-BE49-F238E27FC236}">
                    <a16:creationId xmlns:a16="http://schemas.microsoft.com/office/drawing/2014/main" id="{64CB2613-6494-6C4A-AC96-EDE054898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" name="AutoShape 154">
                  <a:extLst>
                    <a:ext uri="{FF2B5EF4-FFF2-40B4-BE49-F238E27FC236}">
                      <a16:creationId xmlns:a16="http://schemas.microsoft.com/office/drawing/2014/main" id="{A27D1399-0ADF-5D43-8B09-BCD5BD0CD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6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" name="AutoShape 155">
                  <a:extLst>
                    <a:ext uri="{FF2B5EF4-FFF2-40B4-BE49-F238E27FC236}">
                      <a16:creationId xmlns:a16="http://schemas.microsoft.com/office/drawing/2014/main" id="{20A4C850-89B5-6B44-820C-B66073B75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" name="Freeform 156">
                <a:extLst>
                  <a:ext uri="{FF2B5EF4-FFF2-40B4-BE49-F238E27FC236}">
                    <a16:creationId xmlns:a16="http://schemas.microsoft.com/office/drawing/2014/main" id="{69CA70FC-8D55-3C40-9230-BB1B319F0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8" name="Group 157">
                <a:extLst>
                  <a:ext uri="{FF2B5EF4-FFF2-40B4-BE49-F238E27FC236}">
                    <a16:creationId xmlns:a16="http://schemas.microsoft.com/office/drawing/2014/main" id="{592B4F87-8FD7-004F-9CBD-2E07936D76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" name="AutoShape 158">
                  <a:extLst>
                    <a:ext uri="{FF2B5EF4-FFF2-40B4-BE49-F238E27FC236}">
                      <a16:creationId xmlns:a16="http://schemas.microsoft.com/office/drawing/2014/main" id="{52452D42-BA3E-B548-9F26-4F10DEBFF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6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1" name="AutoShape 159">
                  <a:extLst>
                    <a:ext uri="{FF2B5EF4-FFF2-40B4-BE49-F238E27FC236}">
                      <a16:creationId xmlns:a16="http://schemas.microsoft.com/office/drawing/2014/main" id="{2E496C07-9C8C-B34F-8201-DBF2AB09E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4"/>
                  <a:ext cx="69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9" name="Rectangle 160">
                <a:extLst>
                  <a:ext uri="{FF2B5EF4-FFF2-40B4-BE49-F238E27FC236}">
                    <a16:creationId xmlns:a16="http://schemas.microsoft.com/office/drawing/2014/main" id="{507783BC-460D-F943-9047-6C6F897FE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68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Freeform 161">
                <a:extLst>
                  <a:ext uri="{FF2B5EF4-FFF2-40B4-BE49-F238E27FC236}">
                    <a16:creationId xmlns:a16="http://schemas.microsoft.com/office/drawing/2014/main" id="{88257E4A-4830-E644-BAF7-847C2053B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162">
                <a:extLst>
                  <a:ext uri="{FF2B5EF4-FFF2-40B4-BE49-F238E27FC236}">
                    <a16:creationId xmlns:a16="http://schemas.microsoft.com/office/drawing/2014/main" id="{24A3F621-17CD-4645-A51D-7042FE22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Oval 163">
                <a:extLst>
                  <a:ext uri="{FF2B5EF4-FFF2-40B4-BE49-F238E27FC236}">
                    <a16:creationId xmlns:a16="http://schemas.microsoft.com/office/drawing/2014/main" id="{EA7A271B-C672-7748-BB6C-4320F9AE9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Freeform 164">
                <a:extLst>
                  <a:ext uri="{FF2B5EF4-FFF2-40B4-BE49-F238E27FC236}">
                    <a16:creationId xmlns:a16="http://schemas.microsoft.com/office/drawing/2014/main" id="{BF246A84-BFE7-3049-922B-DD8B6EA2E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AutoShape 165">
                <a:extLst>
                  <a:ext uri="{FF2B5EF4-FFF2-40B4-BE49-F238E27FC236}">
                    <a16:creationId xmlns:a16="http://schemas.microsoft.com/office/drawing/2014/main" id="{A85BFA7C-936F-3A41-9B80-F269D0D81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9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" name="AutoShape 166">
                <a:extLst>
                  <a:ext uri="{FF2B5EF4-FFF2-40B4-BE49-F238E27FC236}">
                    <a16:creationId xmlns:a16="http://schemas.microsoft.com/office/drawing/2014/main" id="{143F5A2C-3FCC-214E-B1DD-37354850C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2713"/>
                <a:ext cx="1069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Oval 167">
                <a:extLst>
                  <a:ext uri="{FF2B5EF4-FFF2-40B4-BE49-F238E27FC236}">
                    <a16:creationId xmlns:a16="http://schemas.microsoft.com/office/drawing/2014/main" id="{9F154E92-095E-194F-B02E-9A00467A0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" name="Oval 168">
                <a:extLst>
                  <a:ext uri="{FF2B5EF4-FFF2-40B4-BE49-F238E27FC236}">
                    <a16:creationId xmlns:a16="http://schemas.microsoft.com/office/drawing/2014/main" id="{9D1FEADC-3D9C-A84B-8B87-2D971178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4"/>
                <a:ext cx="158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169">
                <a:extLst>
                  <a:ext uri="{FF2B5EF4-FFF2-40B4-BE49-F238E27FC236}">
                    <a16:creationId xmlns:a16="http://schemas.microsoft.com/office/drawing/2014/main" id="{4E9E3512-C0DF-9C4B-84D2-8F5465E6D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79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Rectangle 170">
                <a:extLst>
                  <a:ext uri="{FF2B5EF4-FFF2-40B4-BE49-F238E27FC236}">
                    <a16:creationId xmlns:a16="http://schemas.microsoft.com/office/drawing/2014/main" id="{4D132F38-B955-6A4E-A501-5DB6D9BF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4" name="Text Box 8">
              <a:extLst>
                <a:ext uri="{FF2B5EF4-FFF2-40B4-BE49-F238E27FC236}">
                  <a16:creationId xmlns:a16="http://schemas.microsoft.com/office/drawing/2014/main" id="{5DE1E660-E2FD-8848-B0BB-84A037DCC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0000" y="2687749"/>
              <a:ext cx="786882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Web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cache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5" name="Text Box 21">
            <a:extLst>
              <a:ext uri="{FF2B5EF4-FFF2-40B4-BE49-F238E27FC236}">
                <a16:creationId xmlns:a16="http://schemas.microsoft.com/office/drawing/2014/main" id="{E15405A8-0743-624D-A374-AA89B476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913" y="5089863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6" name="Group 53">
            <a:extLst>
              <a:ext uri="{FF2B5EF4-FFF2-40B4-BE49-F238E27FC236}">
                <a16:creationId xmlns:a16="http://schemas.microsoft.com/office/drawing/2014/main" id="{006A4F95-0B3D-AC43-A627-71A7FD2195DC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3845263"/>
            <a:ext cx="1490663" cy="760413"/>
            <a:chOff x="2942" y="2580"/>
            <a:chExt cx="939" cy="479"/>
          </a:xfrm>
        </p:grpSpPr>
        <p:sp>
          <p:nvSpPr>
            <p:cNvPr id="87" name="Line 19">
              <a:extLst>
                <a:ext uri="{FF2B5EF4-FFF2-40B4-BE49-F238E27FC236}">
                  <a16:creationId xmlns:a16="http://schemas.microsoft.com/office/drawing/2014/main" id="{C4FCDE12-2844-E249-88D6-1248CC2CE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 Box 23">
              <a:extLst>
                <a:ext uri="{FF2B5EF4-FFF2-40B4-BE49-F238E27FC236}">
                  <a16:creationId xmlns:a16="http://schemas.microsoft.com/office/drawing/2014/main" id="{BDF0B946-2F1F-B54D-8334-894004430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7361">
              <a:off x="2942" y="264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54">
            <a:extLst>
              <a:ext uri="{FF2B5EF4-FFF2-40B4-BE49-F238E27FC236}">
                <a16:creationId xmlns:a16="http://schemas.microsoft.com/office/drawing/2014/main" id="{0430DB37-F13E-FB4C-8461-73427AD15541}"/>
              </a:ext>
            </a:extLst>
          </p:cNvPr>
          <p:cNvGrpSpPr>
            <a:grpSpLocks/>
          </p:cNvGrpSpPr>
          <p:nvPr/>
        </p:nvGrpSpPr>
        <p:grpSpPr bwMode="auto">
          <a:xfrm>
            <a:off x="7054850" y="3932576"/>
            <a:ext cx="1487488" cy="785812"/>
            <a:chOff x="3030" y="2635"/>
            <a:chExt cx="937" cy="495"/>
          </a:xfrm>
        </p:grpSpPr>
        <p:sp>
          <p:nvSpPr>
            <p:cNvPr id="94" name="Line 20">
              <a:extLst>
                <a:ext uri="{FF2B5EF4-FFF2-40B4-BE49-F238E27FC236}">
                  <a16:creationId xmlns:a16="http://schemas.microsoft.com/office/drawing/2014/main" id="{68522646-1C6E-6141-85AF-6F21328BD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Text Box 25">
              <a:extLst>
                <a:ext uri="{FF2B5EF4-FFF2-40B4-BE49-F238E27FC236}">
                  <a16:creationId xmlns:a16="http://schemas.microsoft.com/office/drawing/2014/main" id="{497C49B3-B78E-EF40-9F30-9D168B831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62217">
              <a:off x="3069" y="2846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6" name="Group 49">
            <a:extLst>
              <a:ext uri="{FF2B5EF4-FFF2-40B4-BE49-F238E27FC236}">
                <a16:creationId xmlns:a16="http://schemas.microsoft.com/office/drawing/2014/main" id="{8EC23EE2-3572-4749-B83B-56A3E22AF76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873713"/>
            <a:ext cx="3251200" cy="730250"/>
            <a:chOff x="3002" y="1979"/>
            <a:chExt cx="2048" cy="460"/>
          </a:xfrm>
        </p:grpSpPr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B3BFA12B-AF52-444A-9C8D-FD235EBC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 Box 22">
              <a:extLst>
                <a:ext uri="{FF2B5EF4-FFF2-40B4-BE49-F238E27FC236}">
                  <a16:creationId xmlns:a16="http://schemas.microsoft.com/office/drawing/2014/main" id="{5DC9736F-EB13-904A-A584-847C86859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129" y="200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Text Box 45">
              <a:extLst>
                <a:ext uri="{FF2B5EF4-FFF2-40B4-BE49-F238E27FC236}">
                  <a16:creationId xmlns:a16="http://schemas.microsoft.com/office/drawing/2014/main" id="{5F201396-3496-B54A-87C0-83E69A7B8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032">
              <a:off x="4160" y="201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1" name="Text Box 48">
            <a:extLst>
              <a:ext uri="{FF2B5EF4-FFF2-40B4-BE49-F238E27FC236}">
                <a16:creationId xmlns:a16="http://schemas.microsoft.com/office/drawing/2014/main" id="{53C0E2C7-E328-094F-86C2-7FF28BDF9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1826" y="3292132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origin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3" name="Picture 56">
            <a:extLst>
              <a:ext uri="{FF2B5EF4-FFF2-40B4-BE49-F238E27FC236}">
                <a16:creationId xmlns:a16="http://schemas.microsoft.com/office/drawing/2014/main" id="{D1860A46-FB8D-2145-A291-FDFCD300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88" y="23815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Group 60">
            <a:extLst>
              <a:ext uri="{FF2B5EF4-FFF2-40B4-BE49-F238E27FC236}">
                <a16:creationId xmlns:a16="http://schemas.microsoft.com/office/drawing/2014/main" id="{1E55489F-3411-D147-A30E-37C79E67D16D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421276"/>
            <a:ext cx="4110038" cy="1814512"/>
            <a:chOff x="2515" y="1687"/>
            <a:chExt cx="2589" cy="1143"/>
          </a:xfrm>
        </p:grpSpPr>
        <p:sp>
          <p:nvSpPr>
            <p:cNvPr id="105" name="Freeform 44">
              <a:extLst>
                <a:ext uri="{FF2B5EF4-FFF2-40B4-BE49-F238E27FC236}">
                  <a16:creationId xmlns:a16="http://schemas.microsoft.com/office/drawing/2014/main" id="{AD023CD7-2DF4-0047-A0A8-EE7C8FDF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 Box 24">
              <a:extLst>
                <a:ext uri="{FF2B5EF4-FFF2-40B4-BE49-F238E27FC236}">
                  <a16:creationId xmlns:a16="http://schemas.microsoft.com/office/drawing/2014/main" id="{3A73F75B-5403-E34F-8197-7456A76E7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2963" y="2243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46">
              <a:extLst>
                <a:ext uri="{FF2B5EF4-FFF2-40B4-BE49-F238E27FC236}">
                  <a16:creationId xmlns:a16="http://schemas.microsoft.com/office/drawing/2014/main" id="{84D34D31-F002-7644-A66C-387CC45D7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4211">
              <a:off x="4193" y="2231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08" name="Picture 57">
              <a:extLst>
                <a:ext uri="{FF2B5EF4-FFF2-40B4-BE49-F238E27FC236}">
                  <a16:creationId xmlns:a16="http://schemas.microsoft.com/office/drawing/2014/main" id="{AAE983CF-984C-9D4D-815F-5073893D2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59">
              <a:extLst>
                <a:ext uri="{FF2B5EF4-FFF2-40B4-BE49-F238E27FC236}">
                  <a16:creationId xmlns:a16="http://schemas.microsoft.com/office/drawing/2014/main" id="{24961BA7-6903-124E-955A-AEDC5B6FB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0" name="Picture 61">
            <a:extLst>
              <a:ext uri="{FF2B5EF4-FFF2-40B4-BE49-F238E27FC236}">
                <a16:creationId xmlns:a16="http://schemas.microsoft.com/office/drawing/2014/main" id="{DB808EFC-F790-0C46-B5F2-BCC2B49C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43627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AAEEF6BD-F1CB-4A4C-82D3-5C6EE9E6D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</a:t>
            </a:r>
            <a:endParaRPr lang="en-US" sz="4400" dirty="0"/>
          </a:p>
        </p:txBody>
      </p:sp>
      <p:sp>
        <p:nvSpPr>
          <p:cNvPr id="144" name="Rectangle 3">
            <a:extLst>
              <a:ext uri="{FF2B5EF4-FFF2-40B4-BE49-F238E27FC236}">
                <a16:creationId xmlns:a16="http://schemas.microsoft.com/office/drawing/2014/main" id="{7B8521C1-7DCD-9344-8BCE-E617E0E93A48}"/>
              </a:ext>
            </a:extLst>
          </p:cNvPr>
          <p:cNvSpPr txBox="1">
            <a:spLocks noChangeArrowheads="1"/>
          </p:cNvSpPr>
          <p:nvPr/>
        </p:nvSpPr>
        <p:spPr>
          <a:xfrm>
            <a:off x="600308" y="1534695"/>
            <a:ext cx="4752277" cy="213493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 acts as both client and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 for original requesting client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 to origin server</a:t>
            </a:r>
          </a:p>
        </p:txBody>
      </p:sp>
      <p:sp>
        <p:nvSpPr>
          <p:cNvPr id="145" name="Rectangle 4">
            <a:extLst>
              <a:ext uri="{FF2B5EF4-FFF2-40B4-BE49-F238E27FC236}">
                <a16:creationId xmlns:a16="http://schemas.microsoft.com/office/drawing/2014/main" id="{F6AE5A0B-A69D-B948-BD0F-B69E446252C4}"/>
              </a:ext>
            </a:extLst>
          </p:cNvPr>
          <p:cNvSpPr txBox="1">
            <a:spLocks noChangeArrowheads="1"/>
          </p:cNvSpPr>
          <p:nvPr/>
        </p:nvSpPr>
        <p:spPr>
          <a:xfrm>
            <a:off x="5544015" y="1534695"/>
            <a:ext cx="60476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Why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caching?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response time for client request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cache is closer to client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traffic on an institution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’s access link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Internet is dense with caches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enables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poor” content providers to more effectively deliver content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78A0BA-EA92-E84B-9D25-74AB5B584F39}"/>
              </a:ext>
            </a:extLst>
          </p:cNvPr>
          <p:cNvGrpSpPr/>
          <p:nvPr/>
        </p:nvGrpSpPr>
        <p:grpSpPr>
          <a:xfrm>
            <a:off x="632391" y="3810000"/>
            <a:ext cx="4798594" cy="2217821"/>
            <a:chOff x="632391" y="3810000"/>
            <a:chExt cx="4798594" cy="22178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67C1AB-A47E-5446-99C0-0905B5F05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462" y="5015497"/>
              <a:ext cx="4324685" cy="4521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CF5707-C36A-2B44-B3DE-6F31EEC7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130" y="5587331"/>
              <a:ext cx="4364855" cy="440490"/>
            </a:xfrm>
            <a:prstGeom prst="rect">
              <a:avLst/>
            </a:prstGeom>
          </p:spPr>
        </p:pic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E701FCD-5285-BE4B-BD4D-92A5F9D53E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2391" y="3810000"/>
              <a:ext cx="4757756" cy="1327484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7988" marR="0" lvl="0" indent="-2778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tells cache about object’s allowable caching in response header: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93899FF-7A74-EF40-AE83-53C00627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83591-8817-3D4E-B1D7-7CB76859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3598333"/>
            <a:ext cx="1255183" cy="1030679"/>
          </a:xfrm>
          <a:prstGeom prst="rect">
            <a:avLst/>
          </a:prstGeom>
        </p:spPr>
      </p:pic>
      <p:pic>
        <p:nvPicPr>
          <p:cNvPr id="1026" name="Picture 2" descr="Image result for hot icon">
            <a:extLst>
              <a:ext uri="{FF2B5EF4-FFF2-40B4-BE49-F238E27FC236}">
                <a16:creationId xmlns:a16="http://schemas.microsoft.com/office/drawing/2014/main" id="{A7EAAD91-B13A-FE4B-8E84-68108CE64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0" y="3598333"/>
            <a:ext cx="721782" cy="7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>
                <a:ea typeface="ＭＳ Ｐゴシック" panose="020B0600070205080204" pitchFamily="34" charset="-128"/>
              </a:rPr>
              <a:t>Caching example</a:t>
            </a:r>
            <a:endParaRPr lang="en-US" sz="48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0" name="Oval 137">
            <a:extLst>
              <a:ext uri="{FF2B5EF4-FFF2-40B4-BE49-F238E27FC236}">
                <a16:creationId xmlns:a16="http://schemas.microsoft.com/office/drawing/2014/main" id="{A9F8C12A-15DE-3145-8755-7541036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717" y="4370340"/>
            <a:ext cx="940980" cy="509975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9" name="Rectangle 4">
            <a:extLst>
              <a:ext uri="{FF2B5EF4-FFF2-40B4-BE49-F238E27FC236}">
                <a16:creationId xmlns:a16="http://schemas.microsoft.com/office/drawing/2014/main" id="{3F40E6FA-56EE-4440-AD4E-B2DDBBC6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4064001"/>
            <a:ext cx="6403933" cy="22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usecs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530" name="Rectangle 4">
            <a:extLst>
              <a:ext uri="{FF2B5EF4-FFF2-40B4-BE49-F238E27FC236}">
                <a16:creationId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sp>
        <p:nvSpPr>
          <p:cNvPr id="214" name="Oval 137">
            <a:extLst>
              <a:ext uri="{FF2B5EF4-FFF2-40B4-BE49-F238E27FC236}">
                <a16:creationId xmlns:a16="http://schemas.microsoft.com/office/drawing/2014/main" id="{23716FFF-6EE9-1D40-8627-3412B2DC1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250" y="5809673"/>
            <a:ext cx="1119350" cy="591127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1" name="Text Box 138">
            <a:extLst>
              <a:ext uri="{FF2B5EF4-FFF2-40B4-BE49-F238E27FC236}">
                <a16:creationId xmlns:a16="http://schemas.microsoft.com/office/drawing/2014/main" id="{99974D39-E173-B849-B8ED-599FAF902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698" y="4320866"/>
            <a:ext cx="21257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9525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problem: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large queueing delays at high utilization!</a:t>
            </a:r>
          </a:p>
        </p:txBody>
      </p:sp>
      <p:sp>
        <p:nvSpPr>
          <p:cNvPr id="216" name="Slide Number Placeholder 2">
            <a:extLst>
              <a:ext uri="{FF2B5EF4-FFF2-40B4-BE49-F238E27FC236}">
                <a16:creationId xmlns:a16="http://schemas.microsoft.com/office/drawing/2014/main" id="{FE5CDB2C-98A2-A94B-BF70-466F1E231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6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214" grpId="0" animBg="1"/>
      <p:bldP spid="2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Some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 apps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914400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social networking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multi-user network games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stored video (YouTube, Hulu, Netflix) 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P2P file sharing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EDF5219-071B-3D4F-9DD6-1CD36C0FFD4F}"/>
              </a:ext>
            </a:extLst>
          </p:cNvPr>
          <p:cNvSpPr txBox="1">
            <a:spLocks/>
          </p:cNvSpPr>
          <p:nvPr/>
        </p:nvSpPr>
        <p:spPr>
          <a:xfrm>
            <a:off x="6468101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voice over IP (e.g., Skype)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video conferencing (e.g., Zoom)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search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login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DE588D6-94A2-B04E-8537-8635EBD4C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17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4">
            <a:extLst>
              <a:ext uri="{FF2B5EF4-FFF2-40B4-BE49-F238E27FC236}">
                <a16:creationId xmlns:a16="http://schemas.microsoft.com/office/drawing/2014/main" id="{98A75405-209A-CD48-8E25-225D64187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4064001"/>
            <a:ext cx="6403933" cy="22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usecs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1: buy a faster access link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F3AF6D-4CBE-BE4A-AF26-B6F34DC9EF33}"/>
              </a:ext>
            </a:extLst>
          </p:cNvPr>
          <p:cNvGrpSpPr/>
          <p:nvPr/>
        </p:nvGrpSpPr>
        <p:grpSpPr>
          <a:xfrm>
            <a:off x="3269205" y="1370475"/>
            <a:ext cx="7974440" cy="2642996"/>
            <a:chOff x="3269205" y="1370475"/>
            <a:chExt cx="7974440" cy="2642996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9AFA7B76-427C-134D-90BC-D4693AEF2136}"/>
                </a:ext>
              </a:extLst>
            </p:cNvPr>
            <p:cNvGrpSpPr/>
            <p:nvPr/>
          </p:nvGrpSpPr>
          <p:grpSpPr>
            <a:xfrm>
              <a:off x="3269205" y="1370475"/>
              <a:ext cx="2248984" cy="736408"/>
              <a:chOff x="4785771" y="3827302"/>
              <a:chExt cx="2248984" cy="736408"/>
            </a:xfrm>
          </p:grpSpPr>
          <p:sp>
            <p:nvSpPr>
              <p:cNvPr id="215" name="Text Box 52">
                <a:extLst>
                  <a:ext uri="{FF2B5EF4-FFF2-40B4-BE49-F238E27FC236}">
                    <a16:creationId xmlns:a16="http://schemas.microsoft.com/office/drawing/2014/main" id="{D9BA6C4C-0CF0-8742-ACB2-5841143818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268" y="3827302"/>
                <a:ext cx="15854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154 Mbps</a:t>
                </a: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1FA396C6-E0DB-E54B-9564-C46EF025F0E3}"/>
                  </a:ext>
                </a:extLst>
              </p:cNvPr>
              <p:cNvSpPr/>
              <p:nvPr/>
            </p:nvSpPr>
            <p:spPr>
              <a:xfrm>
                <a:off x="4785771" y="4223523"/>
                <a:ext cx="611420" cy="340187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Line 51">
                <a:extLst>
                  <a:ext uri="{FF2B5EF4-FFF2-40B4-BE49-F238E27FC236}">
                    <a16:creationId xmlns:a16="http://schemas.microsoft.com/office/drawing/2014/main" id="{5DC119B0-D3C1-9741-8399-6E949D961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28478" y="4140660"/>
                <a:ext cx="680225" cy="42304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3EB18F1-EB9B-AB4E-9315-D47FB051A2D9}"/>
                </a:ext>
              </a:extLst>
            </p:cNvPr>
            <p:cNvGrpSpPr/>
            <p:nvPr/>
          </p:nvGrpSpPr>
          <p:grpSpPr>
            <a:xfrm>
              <a:off x="9113107" y="3496571"/>
              <a:ext cx="2130538" cy="516900"/>
              <a:chOff x="4352719" y="3567941"/>
              <a:chExt cx="2130538" cy="516900"/>
            </a:xfrm>
          </p:grpSpPr>
          <p:sp>
            <p:nvSpPr>
              <p:cNvPr id="219" name="Text Box 52">
                <a:extLst>
                  <a:ext uri="{FF2B5EF4-FFF2-40B4-BE49-F238E27FC236}">
                    <a16:creationId xmlns:a16="http://schemas.microsoft.com/office/drawing/2014/main" id="{414BD24A-A827-744B-8CF6-F9EAA2D92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7770" y="3567941"/>
                <a:ext cx="158548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154 Mbps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C3E3E743-58A9-D543-ABF2-E8D950F0D5C4}"/>
                  </a:ext>
                </a:extLst>
              </p:cNvPr>
              <p:cNvSpPr/>
              <p:nvPr/>
            </p:nvSpPr>
            <p:spPr>
              <a:xfrm>
                <a:off x="4352719" y="3822059"/>
                <a:ext cx="527164" cy="26278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Line 51">
                <a:extLst>
                  <a:ext uri="{FF2B5EF4-FFF2-40B4-BE49-F238E27FC236}">
                    <a16:creationId xmlns:a16="http://schemas.microsoft.com/office/drawing/2014/main" id="{C012F3C8-BFC0-0C46-8D2D-992B1C38C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59229" y="3805441"/>
                <a:ext cx="554004" cy="23711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73CBB2E-654A-474B-8238-296B81F89068}"/>
              </a:ext>
            </a:extLst>
          </p:cNvPr>
          <p:cNvGrpSpPr/>
          <p:nvPr/>
        </p:nvGrpSpPr>
        <p:grpSpPr>
          <a:xfrm>
            <a:off x="4067394" y="4387359"/>
            <a:ext cx="2583033" cy="461665"/>
            <a:chOff x="4114801" y="3880785"/>
            <a:chExt cx="2583033" cy="461665"/>
          </a:xfrm>
        </p:grpSpPr>
        <p:sp>
          <p:nvSpPr>
            <p:cNvPr id="223" name="Text Box 52">
              <a:extLst>
                <a:ext uri="{FF2B5EF4-FFF2-40B4-BE49-F238E27FC236}">
                  <a16:creationId xmlns:a16="http://schemas.microsoft.com/office/drawing/2014/main" id="{FA193B58-E942-8A47-9F5D-3A2B58608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2347" y="3880785"/>
              <a:ext cx="15854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.0097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4682AEF-F684-9F45-A3DA-FEDE9ED18429}"/>
                </a:ext>
              </a:extLst>
            </p:cNvPr>
            <p:cNvSpPr/>
            <p:nvPr/>
          </p:nvSpPr>
          <p:spPr>
            <a:xfrm>
              <a:off x="4114801" y="3955100"/>
              <a:ext cx="498412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Line 51">
              <a:extLst>
                <a:ext uri="{FF2B5EF4-FFF2-40B4-BE49-F238E27FC236}">
                  <a16:creationId xmlns:a16="http://schemas.microsoft.com/office/drawing/2014/main" id="{8F3A165F-08A0-9D4B-B82D-B603502A1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070" y="4117024"/>
              <a:ext cx="936703" cy="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98125F6-3C0E-B64C-9CC2-9EFB4DA6980E}"/>
              </a:ext>
            </a:extLst>
          </p:cNvPr>
          <p:cNvGrpSpPr/>
          <p:nvPr/>
        </p:nvGrpSpPr>
        <p:grpSpPr>
          <a:xfrm>
            <a:off x="4351868" y="5927346"/>
            <a:ext cx="3101886" cy="698305"/>
            <a:chOff x="3557204" y="3415545"/>
            <a:chExt cx="3101886" cy="698305"/>
          </a:xfrm>
        </p:grpSpPr>
        <p:sp>
          <p:nvSpPr>
            <p:cNvPr id="227" name="Text Box 52">
              <a:extLst>
                <a:ext uri="{FF2B5EF4-FFF2-40B4-BE49-F238E27FC236}">
                  <a16:creationId xmlns:a16="http://schemas.microsoft.com/office/drawing/2014/main" id="{5B815C0E-E9AF-964A-AB0C-F8220D77B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5973" y="3652185"/>
              <a:ext cx="11031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msecs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EE7EB05-EB77-DA46-8D82-2C1B89B59FCD}"/>
                </a:ext>
              </a:extLst>
            </p:cNvPr>
            <p:cNvSpPr/>
            <p:nvPr/>
          </p:nvSpPr>
          <p:spPr>
            <a:xfrm>
              <a:off x="3557204" y="3415545"/>
              <a:ext cx="1041334" cy="33798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Line 51">
              <a:extLst>
                <a:ext uri="{FF2B5EF4-FFF2-40B4-BE49-F238E27FC236}">
                  <a16:creationId xmlns:a16="http://schemas.microsoft.com/office/drawing/2014/main" id="{45B58613-BF72-9847-A603-92F5F10A9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316" y="3504654"/>
              <a:ext cx="1983056" cy="4616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0" name="Text Box 83">
            <a:extLst>
              <a:ext uri="{FF2B5EF4-FFF2-40B4-BE49-F238E27FC236}">
                <a16:creationId xmlns:a16="http://schemas.microsoft.com/office/drawing/2014/main" id="{3A71517F-2630-E14F-B4A5-B7AD1A33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24" y="6212256"/>
            <a:ext cx="456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faster access link (expensive!)</a:t>
            </a:r>
          </a:p>
        </p:txBody>
      </p:sp>
      <p:sp>
        <p:nvSpPr>
          <p:cNvPr id="231" name="Slide Number Placeholder 2">
            <a:extLst>
              <a:ext uri="{FF2B5EF4-FFF2-40B4-BE49-F238E27FC236}">
                <a16:creationId xmlns:a16="http://schemas.microsoft.com/office/drawing/2014/main" id="{FF0ECF32-52FF-7941-8B38-AE471D68A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3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Rectangle 4">
            <a:extLst>
              <a:ext uri="{FF2B5EF4-FFF2-40B4-BE49-F238E27FC236}">
                <a16:creationId xmlns:a16="http://schemas.microsoft.com/office/drawing/2014/main" id="{3F40E6FA-56EE-4440-AD4E-B2DDBBC6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32" y="4901878"/>
            <a:ext cx="6361287" cy="23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end-end delay 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2: install a web cache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3006" y="451421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 Box 76">
            <a:extLst>
              <a:ext uri="{FF2B5EF4-FFF2-40B4-BE49-F238E27FC236}">
                <a16:creationId xmlns:a16="http://schemas.microsoft.com/office/drawing/2014/main" id="{3175A1F8-F48E-9749-AA0C-8A115012D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372" y="5180762"/>
            <a:ext cx="281846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How to compute link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utilization, delay?</a:t>
            </a:r>
          </a:p>
        </p:txBody>
      </p:sp>
      <p:sp>
        <p:nvSpPr>
          <p:cNvPr id="282" name="Text Box 83">
            <a:extLst>
              <a:ext uri="{FF2B5EF4-FFF2-40B4-BE49-F238E27FC236}">
                <a16:creationId xmlns:a16="http://schemas.microsoft.com/office/drawing/2014/main" id="{445BA7C8-9DBB-B245-98C3-EA83E67E0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865" y="3942459"/>
            <a:ext cx="44143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web cache (cheap!)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lvl="0">
              <a:defRPr/>
            </a:pPr>
            <a:r>
              <a:rPr lang="zh-CN" altLang="en-US" sz="2400" noProof="0" dirty="0">
                <a:solidFill>
                  <a:prstClr val="black"/>
                </a:solidFill>
                <a:latin typeface="Calibri"/>
              </a:rPr>
              <a:t>          </a:t>
            </a:r>
            <a:r>
              <a:rPr lang="en-US" altLang="zh-CN" sz="2400" dirty="0">
                <a:solidFill>
                  <a:prstClr val="black"/>
                </a:solidFill>
                <a:latin typeface="Calibri"/>
              </a:rPr>
              <a:t>s</a:t>
            </a:r>
            <a:r>
              <a:rPr lang="en-US" altLang="en-US" sz="2400" dirty="0">
                <a:solidFill>
                  <a:prstClr val="black"/>
                </a:solidFill>
                <a:latin typeface="Calibri"/>
              </a:rPr>
              <a:t>uppose cache hit rate is 0.4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1" name="Text Box 98">
            <a:extLst>
              <a:ext uri="{FF2B5EF4-FFF2-40B4-BE49-F238E27FC236}">
                <a16:creationId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Slide Number Placeholder 2">
            <a:extLst>
              <a:ext uri="{FF2B5EF4-FFF2-40B4-BE49-F238E27FC236}">
                <a16:creationId xmlns:a16="http://schemas.microsoft.com/office/drawing/2014/main" id="{CD12BA19-40D2-F44B-8E23-E4E6B15A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282" grpId="0"/>
      <p:bldP spid="25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panose="020B0600070205080204" pitchFamily="34" charset="-128"/>
              </a:rPr>
              <a:t>Calculating access link utilization, end-end delay with cache:</a:t>
            </a:r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48492" y="4470671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51" name="Text Box 98">
            <a:extLst>
              <a:ext uri="{FF2B5EF4-FFF2-40B4-BE49-F238E27FC236}">
                <a16:creationId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Rectangle 4">
            <a:extLst>
              <a:ext uri="{FF2B5EF4-FFF2-40B4-BE49-F238E27FC236}">
                <a16:creationId xmlns:a16="http://schemas.microsoft.com/office/drawing/2014/main" id="{5292EFEC-88AD-0B46-B2E3-643489D30B9D}"/>
              </a:ext>
            </a:extLst>
          </p:cNvPr>
          <p:cNvSpPr txBox="1">
            <a:spLocks noChangeArrowheads="1"/>
          </p:cNvSpPr>
          <p:nvPr/>
        </p:nvSpPr>
        <p:spPr>
          <a:xfrm>
            <a:off x="889002" y="1405471"/>
            <a:ext cx="6166171" cy="17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3975" algn="l"/>
                <a:tab pos="576263" algn="l"/>
              </a:tabLst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suppose cache hit rate is 0.4:  </a:t>
            </a:r>
          </a:p>
          <a:p>
            <a:pPr marL="352425" marR="0" lvl="0" indent="-231775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3975" algn="l"/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40% requests served by cache, with low (msec) delay 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 </a:t>
            </a:r>
          </a:p>
        </p:txBody>
      </p:sp>
      <p:sp>
        <p:nvSpPr>
          <p:cNvPr id="253" name="Rectangle 4">
            <a:extLst>
              <a:ext uri="{FF2B5EF4-FFF2-40B4-BE49-F238E27FC236}">
                <a16:creationId xmlns:a16="http://schemas.microsoft.com/office/drawing/2014/main" id="{0C139AEE-1F5A-A64B-9C16-223417C8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19" y="2685374"/>
            <a:ext cx="616836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60% requests satisfied at origin </a:t>
            </a:r>
          </a:p>
          <a:p>
            <a:pPr marL="406400" marR="0" lvl="1" indent="-1698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rate to browsers over access link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ZapfDingbat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= 0.6 * 1.50 Mbps  =  .9 Mbps </a:t>
            </a:r>
          </a:p>
          <a:p>
            <a:pPr marL="4730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Arial" panose="020B0604020202020204" pitchFamily="34" charset="0"/>
              <a:buChar char="•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access link utilization = 0.9/1.54 = .58 means low (msec) queueing delay at access link</a:t>
            </a:r>
          </a:p>
        </p:txBody>
      </p:sp>
      <p:sp>
        <p:nvSpPr>
          <p:cNvPr id="271" name="Rectangle 4">
            <a:extLst>
              <a:ext uri="{FF2B5EF4-FFF2-40B4-BE49-F238E27FC236}">
                <a16:creationId xmlns:a16="http://schemas.microsoft.com/office/drawing/2014/main" id="{D2059C01-2D9C-6C48-A831-71AE55D0D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6" y="4570944"/>
            <a:ext cx="6438281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marR="0" lvl="0" indent="-220663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average end-end delay: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0.6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from origin servers)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    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when satisfied at cache)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 0.6 (2.01) + 0.4 (~msecs) = ~ 1.2 secs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BE105-9733-D741-944B-F6DC771B29F2}"/>
              </a:ext>
            </a:extLst>
          </p:cNvPr>
          <p:cNvSpPr txBox="1"/>
          <p:nvPr/>
        </p:nvSpPr>
        <p:spPr>
          <a:xfrm>
            <a:off x="990600" y="6119336"/>
            <a:ext cx="9274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lower average end-end delay than with 154 Mbps link (and cheaper too!)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2" name="Slide Number Placeholder 2">
            <a:extLst>
              <a:ext uri="{FF2B5EF4-FFF2-40B4-BE49-F238E27FC236}">
                <a16:creationId xmlns:a16="http://schemas.microsoft.com/office/drawing/2014/main" id="{14DEAC98-1261-9342-BC5F-A639A0695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71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rgbClr val="0000A8"/>
              </a:buClr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pPr marL="401638" indent="-401638">
              <a:buClr>
                <a:srgbClr val="0000A8"/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buClr>
                <a:srgbClr val="0000A8"/>
              </a:buClr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:a16="http://schemas.microsoft.com/office/drawing/2014/main" id="{0FE4D197-C068-7641-A580-43668998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8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Domain Name System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27" name="Rectangle 3">
            <a:extLst>
              <a:ext uri="{FF2B5EF4-FFF2-40B4-BE49-F238E27FC236}">
                <a16:creationId xmlns:a16="http://schemas.microsoft.com/office/drawing/2014/main" id="{35F7BF1A-0385-C246-9EE3-5E4E54C86490}"/>
              </a:ext>
            </a:extLst>
          </p:cNvPr>
          <p:cNvSpPr txBox="1">
            <a:spLocks noChangeArrowheads="1"/>
          </p:cNvSpPr>
          <p:nvPr/>
        </p:nvSpPr>
        <p:spPr>
          <a:xfrm>
            <a:off x="753721" y="1340962"/>
            <a:ext cx="490197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hosts, routers: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 (32 bit) - used for addressing datagrams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“name”, e.g.,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unt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.edu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- used by humans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map between IP address and name, and vice versa ?</a:t>
            </a:r>
          </a:p>
        </p:txBody>
      </p:sp>
      <p:sp>
        <p:nvSpPr>
          <p:cNvPr id="128" name="Rectangle 4">
            <a:extLst>
              <a:ext uri="{FF2B5EF4-FFF2-40B4-BE49-F238E27FC236}">
                <a16:creationId xmlns:a16="http://schemas.microsoft.com/office/drawing/2014/main" id="{3851BC29-45CA-8744-BD4D-21254F83A516}"/>
              </a:ext>
            </a:extLst>
          </p:cNvPr>
          <p:cNvSpPr txBox="1">
            <a:spLocks noChangeArrowheads="1"/>
          </p:cNvSpPr>
          <p:nvPr/>
        </p:nvSpPr>
        <p:spPr>
          <a:xfrm>
            <a:off x="5592033" y="1281002"/>
            <a:ext cx="6088112" cy="50069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Domain Name System (DNS):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implemented in hierarchy of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 servers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application-layer protocol: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hosts, DNS servers communicate to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resolve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names (address/name translation)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core Internet function,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implemented as application-layer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complexity at network’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“edge”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9189B4D-1C2B-F245-A96D-9F110BA47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5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services, structure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4A8BD0F-3C0D-E143-B2CB-EB155AB75267}"/>
              </a:ext>
            </a:extLst>
          </p:cNvPr>
          <p:cNvSpPr txBox="1">
            <a:spLocks noChangeArrowheads="1"/>
          </p:cNvSpPr>
          <p:nvPr/>
        </p:nvSpPr>
        <p:spPr>
          <a:xfrm>
            <a:off x="6618515" y="1271135"/>
            <a:ext cx="4978400" cy="2263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 Why not centralize DNS?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single point of failure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traffic volume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distant centralized database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maintenance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580866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services: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hostname-to-IP-address translation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aliasing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canonical, alias names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 aliasing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load distribution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replicated Web servers: many IP addresses correspond to one name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53ABE19B-9E03-F747-BF91-159D30C79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862" y="3709428"/>
            <a:ext cx="495693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A: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doesn‘t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scale!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Comcast DNS servers alone: 600B DNS queries/day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Akamai DNS servers alone: 2.2T DNS queries/day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C5D9A65-B07F-4447-BD43-21050C29F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91" y="306258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Thinking about the DNS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6338434" cy="105357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humongous 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0838" marR="0" lvl="0" indent="-2349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49213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~ billion records, each simple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59926F4-E2F6-1848-9764-95A9708A0595}"/>
              </a:ext>
            </a:extLst>
          </p:cNvPr>
          <p:cNvSpPr txBox="1">
            <a:spLocks noChangeArrowheads="1"/>
          </p:cNvSpPr>
          <p:nvPr/>
        </p:nvSpPr>
        <p:spPr>
          <a:xfrm>
            <a:off x="716718" y="2281087"/>
            <a:ext cx="5971949" cy="230784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handles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queries/day: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more reads than writes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performance matters: 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almost every Internet transaction interacts with DNS - msecs count!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3BA487B-2F58-E448-B437-CA4351F78A23}"/>
              </a:ext>
            </a:extLst>
          </p:cNvPr>
          <p:cNvSpPr txBox="1">
            <a:spLocks noChangeArrowheads="1"/>
          </p:cNvSpPr>
          <p:nvPr/>
        </p:nvSpPr>
        <p:spPr>
          <a:xfrm>
            <a:off x="716717" y="4432300"/>
            <a:ext cx="7038749" cy="135890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organizationally, physically decentralized: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 of different organizations responsible for their records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516052B-584F-8049-894E-365DF65A8B5A}"/>
              </a:ext>
            </a:extLst>
          </p:cNvPr>
          <p:cNvSpPr txBox="1">
            <a:spLocks noChangeArrowheads="1"/>
          </p:cNvSpPr>
          <p:nvPr/>
        </p:nvSpPr>
        <p:spPr>
          <a:xfrm>
            <a:off x="750584" y="5871634"/>
            <a:ext cx="7038749" cy="5630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“bulletproof”: reliability, security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26" name="Picture 2" descr="SEC Says That It's Not Easy Determining Whether Teva Whistleblowers Are  Deserving Of A Bounty - FCPA Professor">
            <a:extLst>
              <a:ext uri="{FF2B5EF4-FFF2-40B4-BE49-F238E27FC236}">
                <a16:creationId xmlns:a16="http://schemas.microsoft.com/office/drawing/2014/main" id="{C4E09384-BA5E-E74E-8F77-28797AFC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6" y="4143022"/>
            <a:ext cx="2937933" cy="24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A6AE1E9-B3D7-7642-9CCD-3E2A0C33B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5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a distributed, hierarchical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atabase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444882F-E18F-DD45-9D52-E80EEEA5B2C4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4398565"/>
            <a:ext cx="11713029" cy="2133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wants IP 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; 1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approximation: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root server to find .com 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.com DNS server to get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 to get  IP 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00663-77DA-9B4C-A51A-04EBC6FBCCA0}"/>
              </a:ext>
            </a:extLst>
          </p:cNvPr>
          <p:cNvGrpSpPr/>
          <p:nvPr/>
        </p:nvGrpSpPr>
        <p:grpSpPr>
          <a:xfrm>
            <a:off x="1321991" y="1815164"/>
            <a:ext cx="10791292" cy="1046691"/>
            <a:chOff x="1321991" y="1815164"/>
            <a:chExt cx="10791292" cy="1046691"/>
          </a:xfrm>
        </p:grpSpPr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8DB0E7C3-8033-5949-9183-2915D95A7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991" y="2431570"/>
              <a:ext cx="205741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.com DNS servers</a:t>
              </a: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2E5F716F-8E9B-6F4D-879A-CC62D69D9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789" y="2432961"/>
              <a:ext cx="195454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.org DNS servers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67230760-6F08-C443-A901-7D6991E09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6026" y="2432961"/>
              <a:ext cx="200523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.edu DNS servers</a:t>
              </a:r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BA67319E-9089-5D4D-83FF-3AE2DB5B1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547" y="1831861"/>
              <a:ext cx="2075302" cy="6011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64A53551-2118-9045-B6B4-1F713C8B8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588" y="1815164"/>
              <a:ext cx="0" cy="6164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B45A6D89-577E-7C44-A516-DED5E6DB8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908" y="1831861"/>
              <a:ext cx="2146864" cy="601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29">
              <a:extLst>
                <a:ext uri="{FF2B5EF4-FFF2-40B4-BE49-F238E27FC236}">
                  <a16:creationId xmlns:a16="http://schemas.microsoft.com/office/drawing/2014/main" id="{B9DABBB2-671A-2742-937B-8D9DEE87B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6204" y="193485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F8EBAC0E-17AF-6147-BA8E-98BDF7436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966" y="1923399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834A79-77AF-0047-9901-2474CA5CB805}"/>
                </a:ext>
              </a:extLst>
            </p:cNvPr>
            <p:cNvSpPr txBox="1"/>
            <p:nvPr/>
          </p:nvSpPr>
          <p:spPr>
            <a:xfrm>
              <a:off x="9724296" y="2400190"/>
              <a:ext cx="2388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 Level Domain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62B1BD-DD42-D845-9BBE-BE085C24631D}"/>
              </a:ext>
            </a:extLst>
          </p:cNvPr>
          <p:cNvGrpSpPr/>
          <p:nvPr/>
        </p:nvGrpSpPr>
        <p:grpSpPr>
          <a:xfrm>
            <a:off x="3874373" y="1407648"/>
            <a:ext cx="7294880" cy="461665"/>
            <a:chOff x="3874373" y="1407648"/>
            <a:chExt cx="7294880" cy="461665"/>
          </a:xfrm>
        </p:grpSpPr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10CE294D-681E-A241-BD53-A34355A36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373" y="1432519"/>
              <a:ext cx="2064866" cy="36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Root DNS Servers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6AE851-5852-CE4F-8F0F-42EF70A401C4}"/>
                </a:ext>
              </a:extLst>
            </p:cNvPr>
            <p:cNvSpPr txBox="1"/>
            <p:nvPr/>
          </p:nvSpPr>
          <p:spPr>
            <a:xfrm>
              <a:off x="10397760" y="1407648"/>
              <a:ext cx="771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Root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7CCAC6-2E30-B94C-ABE6-16301CFD8E18}"/>
              </a:ext>
            </a:extLst>
          </p:cNvPr>
          <p:cNvGrpSpPr/>
          <p:nvPr/>
        </p:nvGrpSpPr>
        <p:grpSpPr>
          <a:xfrm>
            <a:off x="877709" y="2766905"/>
            <a:ext cx="10877911" cy="1053317"/>
            <a:chOff x="877709" y="2766905"/>
            <a:chExt cx="10877911" cy="1053317"/>
          </a:xfrm>
        </p:grpSpPr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48A982BB-AB47-3F43-B500-136E59167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1887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nyu.edu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2B6BDDC7-E847-3847-933D-4C32FCB6E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272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umass.edu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320DE5FB-B16F-134F-A6AE-3A733BA85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74130" y="2766905"/>
              <a:ext cx="559079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083E8C6B-45A7-4E4F-BE58-4778B3424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2582" y="2766905"/>
              <a:ext cx="500935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36B8F6F2-4690-8E4C-937E-0E9481B1C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709" y="3173205"/>
              <a:ext cx="1505787" cy="64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yahoo.com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550F9EB0-5008-3D46-90EE-C86931D20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875" y="3150942"/>
              <a:ext cx="1492369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amazon.com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369E9B65-3B7C-454D-AB1F-5B2406B16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6383" y="2773863"/>
              <a:ext cx="369738" cy="4132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D471AC56-09F2-7C4D-B61A-6CCAD59D7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8547" y="2773863"/>
              <a:ext cx="429373" cy="4257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1C077A09-1FCB-034D-952A-AD8C28E51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2691" y="3132853"/>
              <a:ext cx="1480442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pbs.org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C40276EB-9757-DA42-B8CE-16A23EEE1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570" y="2766905"/>
              <a:ext cx="0" cy="4174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556E67-E222-8D43-B71A-156691CCA0D4}"/>
                </a:ext>
              </a:extLst>
            </p:cNvPr>
            <p:cNvSpPr txBox="1"/>
            <p:nvPr/>
          </p:nvSpPr>
          <p:spPr>
            <a:xfrm>
              <a:off x="9919925" y="3273362"/>
              <a:ext cx="1835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Authoritative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F5BAA8E7-838D-494A-81C4-58D94A012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568" y="2785396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4" name="Text Box 30">
              <a:extLst>
                <a:ext uri="{FF2B5EF4-FFF2-40B4-BE49-F238E27FC236}">
                  <a16:creationId xmlns:a16="http://schemas.microsoft.com/office/drawing/2014/main" id="{2AD59D99-9460-DA4B-AF7A-451CBE5B3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0793" y="2776330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2B85C740-28F8-0449-B6AC-74E686461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0346" y="276874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D033AF36-F2BE-7F41-93BB-422A537DE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758" y="2777057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E1EB010C-42C7-6E42-AA6D-C225E874A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9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Top-Level Domain, and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uthoritative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00E43FE-C520-D344-A4CF-6105B63E22D6}"/>
              </a:ext>
            </a:extLst>
          </p:cNvPr>
          <p:cNvSpPr txBox="1">
            <a:spLocks noChangeArrowheads="1"/>
          </p:cNvSpPr>
          <p:nvPr/>
        </p:nvSpPr>
        <p:spPr>
          <a:xfrm>
            <a:off x="832558" y="1286218"/>
            <a:ext cx="10868375" cy="20327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Top-Level Domain (TLD) servers: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responsible for .com, .org, .net, .edu, .aero, .jobs, .museums, and all top-level country domains, e.g.: .cn, .uk, .fr, .ca, .jp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 Solutions: authoritative registry for .com, .net TLD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Educause: .edu TLD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24547E-6033-E341-B415-9EEF0C28B3B1}"/>
              </a:ext>
            </a:extLst>
          </p:cNvPr>
          <p:cNvSpPr txBox="1">
            <a:spLocks noChangeArrowheads="1"/>
          </p:cNvSpPr>
          <p:nvPr/>
        </p:nvSpPr>
        <p:spPr>
          <a:xfrm>
            <a:off x="714024" y="4503552"/>
            <a:ext cx="10868375" cy="18295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authoritative DNS servers: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organization’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own DNS server(s), providing authoritative hostname to IP mappings for organization’s named hosts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be maintained by organization or service provider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6F0AB-9C7D-C946-94B2-B58E3B09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2" y="3122476"/>
            <a:ext cx="5317067" cy="16064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53F64-060B-1F4E-AD0A-5FBB20E02BE4}"/>
              </a:ext>
            </a:extLst>
          </p:cNvPr>
          <p:cNvGrpSpPr/>
          <p:nvPr/>
        </p:nvGrpSpPr>
        <p:grpSpPr>
          <a:xfrm>
            <a:off x="4419600" y="1744133"/>
            <a:ext cx="6959600" cy="2235200"/>
            <a:chOff x="4419600" y="1744133"/>
            <a:chExt cx="6959600" cy="2235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3592B-610F-B041-9201-B6C557DB96B0}"/>
                </a:ext>
              </a:extLst>
            </p:cNvPr>
            <p:cNvSpPr/>
            <p:nvPr/>
          </p:nvSpPr>
          <p:spPr>
            <a:xfrm>
              <a:off x="6366933" y="3742267"/>
              <a:ext cx="5012267" cy="237066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59AE09-DC39-F54E-8B9C-A94C202C2543}"/>
                </a:ext>
              </a:extLst>
            </p:cNvPr>
            <p:cNvCxnSpPr/>
            <p:nvPr/>
          </p:nvCxnSpPr>
          <p:spPr>
            <a:xfrm>
              <a:off x="4419600" y="1744133"/>
              <a:ext cx="1998133" cy="199813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D7C10-72B2-BE47-9B8C-600F740CAFCE}"/>
              </a:ext>
            </a:extLst>
          </p:cNvPr>
          <p:cNvGrpSpPr/>
          <p:nvPr/>
        </p:nvGrpSpPr>
        <p:grpSpPr>
          <a:xfrm>
            <a:off x="5249333" y="4233333"/>
            <a:ext cx="6265334" cy="575734"/>
            <a:chOff x="5249333" y="4233333"/>
            <a:chExt cx="6265334" cy="5757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251AA5-C4FF-7E4A-BCEA-7D8B252E12F3}"/>
                </a:ext>
              </a:extLst>
            </p:cNvPr>
            <p:cNvSpPr/>
            <p:nvPr/>
          </p:nvSpPr>
          <p:spPr>
            <a:xfrm>
              <a:off x="6248400" y="4233333"/>
              <a:ext cx="5266267" cy="372534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1835C5-DBDE-9A48-8554-EF6EB2FAD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3" y="4267199"/>
              <a:ext cx="999068" cy="541868"/>
            </a:xfrm>
            <a:prstGeom prst="line">
              <a:avLst/>
            </a:prstGeom>
            <a:ln w="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63187FC-BBBC-984E-BB71-64F11F5AB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17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Local DNS name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BB20960-3674-7943-92CD-05431EA8487B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89418"/>
            <a:ext cx="109835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 host makes DNS query, it is sent to its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DNS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returns reply, answering: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from its local cache of recent name-to-address translation pairs (possibly out of date!)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forwarding request into DNS hierarchy for resolution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ISP has local DNS name server; to find yours: 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MacOS: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% scutil --dns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&gt;ipconfig /all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doesn’t strictly belong to hierarchy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9D88440-FC58-A548-AA80-854235DE0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67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1" name="Group 618">
            <a:extLst>
              <a:ext uri="{FF2B5EF4-FFF2-40B4-BE49-F238E27FC236}">
                <a16:creationId xmlns:a16="http://schemas.microsoft.com/office/drawing/2014/main" id="{580255E5-A809-CB45-994D-F69BD8D6F8D7}"/>
              </a:ext>
            </a:extLst>
          </p:cNvPr>
          <p:cNvGrpSpPr>
            <a:grpSpLocks/>
          </p:cNvGrpSpPr>
          <p:nvPr/>
        </p:nvGrpSpPr>
        <p:grpSpPr bwMode="auto">
          <a:xfrm>
            <a:off x="8005845" y="1168489"/>
            <a:ext cx="1065213" cy="965200"/>
            <a:chOff x="4047" y="420"/>
            <a:chExt cx="671" cy="608"/>
          </a:xfrm>
        </p:grpSpPr>
        <p:sp>
          <p:nvSpPr>
            <p:cNvPr id="572" name="Rectangle 227">
              <a:extLst>
                <a:ext uri="{FF2B5EF4-FFF2-40B4-BE49-F238E27FC236}">
                  <a16:creationId xmlns:a16="http://schemas.microsoft.com/office/drawing/2014/main" id="{B2F29371-16FD-D244-80BF-A52E1D7F8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5" name="Rectangle 228">
              <a:extLst>
                <a:ext uri="{FF2B5EF4-FFF2-40B4-BE49-F238E27FC236}">
                  <a16:creationId xmlns:a16="http://schemas.microsoft.com/office/drawing/2014/main" id="{E66B124A-4E8B-D846-A7C2-C34B559B7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6" name="Rectangle 229">
              <a:extLst>
                <a:ext uri="{FF2B5EF4-FFF2-40B4-BE49-F238E27FC236}">
                  <a16:creationId xmlns:a16="http://schemas.microsoft.com/office/drawing/2014/main" id="{80574F4D-DD94-2C4B-B4A1-D4DE0E2D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Text Box 230">
              <a:extLst>
                <a:ext uri="{FF2B5EF4-FFF2-40B4-BE49-F238E27FC236}">
                  <a16:creationId xmlns:a16="http://schemas.microsoft.com/office/drawing/2014/main" id="{2EABDC18-53BF-7B40-AB0D-A755F80C0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421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0" name="Line 231">
              <a:extLst>
                <a:ext uri="{FF2B5EF4-FFF2-40B4-BE49-F238E27FC236}">
                  <a16:creationId xmlns:a16="http://schemas.microsoft.com/office/drawing/2014/main" id="{E5CDD0A1-21E2-6748-A493-24F315669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Line 232">
              <a:extLst>
                <a:ext uri="{FF2B5EF4-FFF2-40B4-BE49-F238E27FC236}">
                  <a16:creationId xmlns:a16="http://schemas.microsoft.com/office/drawing/2014/main" id="{CDA63567-EA65-5A46-877E-710FE9AD1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Line 233">
              <a:extLst>
                <a:ext uri="{FF2B5EF4-FFF2-40B4-BE49-F238E27FC236}">
                  <a16:creationId xmlns:a16="http://schemas.microsoft.com/office/drawing/2014/main" id="{7FE7B44D-4874-7642-8A70-AE45F5B80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 917">
              <a:extLst>
                <a:ext uri="{FF2B5EF4-FFF2-40B4-BE49-F238E27FC236}">
                  <a16:creationId xmlns:a16="http://schemas.microsoft.com/office/drawing/2014/main" id="{9FBAE6C1-0ABD-B849-B7B3-8C34910C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1" name="Group 619">
            <a:extLst>
              <a:ext uri="{FF2B5EF4-FFF2-40B4-BE49-F238E27FC236}">
                <a16:creationId xmlns:a16="http://schemas.microsoft.com/office/drawing/2014/main" id="{14A407A0-EBD9-3449-9859-9B138D20D5AC}"/>
              </a:ext>
            </a:extLst>
          </p:cNvPr>
          <p:cNvGrpSpPr>
            <a:grpSpLocks/>
          </p:cNvGrpSpPr>
          <p:nvPr/>
        </p:nvGrpSpPr>
        <p:grpSpPr bwMode="auto">
          <a:xfrm>
            <a:off x="10104523" y="4743539"/>
            <a:ext cx="1050926" cy="974725"/>
            <a:chOff x="4047" y="414"/>
            <a:chExt cx="662" cy="614"/>
          </a:xfrm>
        </p:grpSpPr>
        <p:sp>
          <p:nvSpPr>
            <p:cNvPr id="632" name="Rectangle 227">
              <a:extLst>
                <a:ext uri="{FF2B5EF4-FFF2-40B4-BE49-F238E27FC236}">
                  <a16:creationId xmlns:a16="http://schemas.microsoft.com/office/drawing/2014/main" id="{875D12D0-0645-B449-8F48-0AC45EE18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3" name="Rectangle 228">
              <a:extLst>
                <a:ext uri="{FF2B5EF4-FFF2-40B4-BE49-F238E27FC236}">
                  <a16:creationId xmlns:a16="http://schemas.microsoft.com/office/drawing/2014/main" id="{F233A0F6-C3A3-1D47-A777-BFAC1494E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229">
              <a:extLst>
                <a:ext uri="{FF2B5EF4-FFF2-40B4-BE49-F238E27FC236}">
                  <a16:creationId xmlns:a16="http://schemas.microsoft.com/office/drawing/2014/main" id="{3B52AB0C-7235-834F-A249-28BBCC6D2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6" name="Text Box 230">
              <a:extLst>
                <a:ext uri="{FF2B5EF4-FFF2-40B4-BE49-F238E27FC236}">
                  <a16:creationId xmlns:a16="http://schemas.microsoft.com/office/drawing/2014/main" id="{9B5B5523-DD29-8F46-BF07-8ECCDD6C7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414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7" name="Line 231">
              <a:extLst>
                <a:ext uri="{FF2B5EF4-FFF2-40B4-BE49-F238E27FC236}">
                  <a16:creationId xmlns:a16="http://schemas.microsoft.com/office/drawing/2014/main" id="{00E57763-CBA1-1542-B749-A48E642E0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Line 232">
              <a:extLst>
                <a:ext uri="{FF2B5EF4-FFF2-40B4-BE49-F238E27FC236}">
                  <a16:creationId xmlns:a16="http://schemas.microsoft.com/office/drawing/2014/main" id="{E4657539-B4FE-304C-816A-A074251AB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Line 233">
              <a:extLst>
                <a:ext uri="{FF2B5EF4-FFF2-40B4-BE49-F238E27FC236}">
                  <a16:creationId xmlns:a16="http://schemas.microsoft.com/office/drawing/2014/main" id="{DE0F6076-B3CE-C540-BD00-B77A1E45F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 917">
              <a:extLst>
                <a:ext uri="{FF2B5EF4-FFF2-40B4-BE49-F238E27FC236}">
                  <a16:creationId xmlns:a16="http://schemas.microsoft.com/office/drawing/2014/main" id="{0111663E-DD9D-6043-8338-8C5285F74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2" name="Group 628">
            <a:extLst>
              <a:ext uri="{FF2B5EF4-FFF2-40B4-BE49-F238E27FC236}">
                <a16:creationId xmlns:a16="http://schemas.microsoft.com/office/drawing/2014/main" id="{F65FBC4E-EE37-D144-AFDB-E6C408428C1F}"/>
              </a:ext>
            </a:extLst>
          </p:cNvPr>
          <p:cNvGrpSpPr>
            <a:grpSpLocks/>
          </p:cNvGrpSpPr>
          <p:nvPr/>
        </p:nvGrpSpPr>
        <p:grpSpPr bwMode="auto">
          <a:xfrm>
            <a:off x="7962986" y="4374557"/>
            <a:ext cx="1060451" cy="965200"/>
            <a:chOff x="4047" y="420"/>
            <a:chExt cx="668" cy="608"/>
          </a:xfrm>
        </p:grpSpPr>
        <p:sp>
          <p:nvSpPr>
            <p:cNvPr id="643" name="Rectangle 227">
              <a:extLst>
                <a:ext uri="{FF2B5EF4-FFF2-40B4-BE49-F238E27FC236}">
                  <a16:creationId xmlns:a16="http://schemas.microsoft.com/office/drawing/2014/main" id="{E92C3AA2-F23F-C148-8F92-1D04CB500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228">
              <a:extLst>
                <a:ext uri="{FF2B5EF4-FFF2-40B4-BE49-F238E27FC236}">
                  <a16:creationId xmlns:a16="http://schemas.microsoft.com/office/drawing/2014/main" id="{6330CAEB-E474-6241-9D9F-EEB5C5091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229">
              <a:extLst>
                <a:ext uri="{FF2B5EF4-FFF2-40B4-BE49-F238E27FC236}">
                  <a16:creationId xmlns:a16="http://schemas.microsoft.com/office/drawing/2014/main" id="{AFA24D83-EF79-8246-AE25-393D0CCB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Text Box 230">
              <a:extLst>
                <a:ext uri="{FF2B5EF4-FFF2-40B4-BE49-F238E27FC236}">
                  <a16:creationId xmlns:a16="http://schemas.microsoft.com/office/drawing/2014/main" id="{3EEA565E-691A-5943-B9C1-2FBC1E5B7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423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Line 231">
              <a:extLst>
                <a:ext uri="{FF2B5EF4-FFF2-40B4-BE49-F238E27FC236}">
                  <a16:creationId xmlns:a16="http://schemas.microsoft.com/office/drawing/2014/main" id="{8E2DC1D5-A1BA-E349-B4E3-5CB27DD1F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Line 232">
              <a:extLst>
                <a:ext uri="{FF2B5EF4-FFF2-40B4-BE49-F238E27FC236}">
                  <a16:creationId xmlns:a16="http://schemas.microsoft.com/office/drawing/2014/main" id="{0D97E1EE-0440-9746-9909-8846196F3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Line 233">
              <a:extLst>
                <a:ext uri="{FF2B5EF4-FFF2-40B4-BE49-F238E27FC236}">
                  <a16:creationId xmlns:a16="http://schemas.microsoft.com/office/drawing/2014/main" id="{9453EBF5-7BBF-8943-8161-7DEB7997B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 917">
              <a:extLst>
                <a:ext uri="{FF2B5EF4-FFF2-40B4-BE49-F238E27FC236}">
                  <a16:creationId xmlns:a16="http://schemas.microsoft.com/office/drawing/2014/main" id="{B9EE01B3-0624-134E-8FD0-E4ADEDFD2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8030" y="4451439"/>
            <a:ext cx="1290637" cy="5413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3280" y="1325651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Creating a network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334086"/>
            <a:ext cx="5309184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write programs that: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run on (different) end systems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communicate over network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web server software communicates with browser software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need to write software for network-core devices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network-core devices do not run user applications 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applications on end systems  allows for rapid app development, propagation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9" name="Slide Number Placeholder 2">
            <a:extLst>
              <a:ext uri="{FF2B5EF4-FFF2-40B4-BE49-F238E27FC236}">
                <a16:creationId xmlns:a16="http://schemas.microsoft.com/office/drawing/2014/main" id="{76314F6E-363C-1941-BD9B-3234A7206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1" grpId="0" animBg="1"/>
      <p:bldP spid="65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iterated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B2D75AD3-AD5C-7747-A9C2-6EF45A12CB21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69">
            <a:extLst>
              <a:ext uri="{FF2B5EF4-FFF2-40B4-BE49-F238E27FC236}">
                <a16:creationId xmlns:a16="http://schemas.microsoft.com/office/drawing/2014/main" id="{EB73751A-16ED-6643-8E9C-1B1DDF5D8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33" y="2824122"/>
            <a:ext cx="409378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Iterated query: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contacted server replies with name of server to contact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“I don’t know this name, but ask this server”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226" y="3848735"/>
            <a:ext cx="18549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engineering.nyu.edu</a:t>
            </a: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058" y="4237785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896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9235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8785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4535" y="3167743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54535" y="3339193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78335" y="2234293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1511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759111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dns.nyu.edu</a:t>
              </a: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9499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8485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6635" y="24613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28708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123" y="335824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023" y="439805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285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442821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022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7860" y="3499530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48173" y="3624943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583" y="2608490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659797" y="4619665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483417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794410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790985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945098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761073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7" name="Slide Number Placeholder 2">
            <a:extLst>
              <a:ext uri="{FF2B5EF4-FFF2-40B4-BE49-F238E27FC236}">
                <a16:creationId xmlns:a16="http://schemas.microsoft.com/office/drawing/2014/main" id="{0480BCEF-F94C-E34B-B55C-97CE664B5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recursive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154" y="3848735"/>
            <a:ext cx="18165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engineering.nyu.edu</a:t>
            </a: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9161" y="4208147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588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4927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4477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062" y="3760198"/>
            <a:ext cx="2427" cy="70231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91701" y="3747010"/>
            <a:ext cx="2427" cy="73491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8381" y="2075731"/>
            <a:ext cx="405154" cy="84121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7203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374803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dns.nyu.edu</a:t>
              </a: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191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177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965" y="2130702"/>
            <a:ext cx="1196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1511" y="3917024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827" y="3968637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4934" y="26852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977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2727" y="2626662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714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1775" y="2427554"/>
            <a:ext cx="344289" cy="645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2268" y="2275514"/>
            <a:ext cx="710991" cy="774754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2504" y="2971557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6900" y="4590027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099109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410102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406677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560790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376765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8" name="Rectangle 67">
            <a:extLst>
              <a:ext uri="{FF2B5EF4-FFF2-40B4-BE49-F238E27FC236}">
                <a16:creationId xmlns:a16="http://schemas.microsoft.com/office/drawing/2014/main" id="{7033F479-89A5-0143-B345-2FFB1A7A7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552" y="2790656"/>
            <a:ext cx="3704869" cy="32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Recursive query: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puts burden of name resolution on contacted name server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heavy load at upper levels of hierarchy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?</a:t>
            </a:r>
          </a:p>
        </p:txBody>
      </p:sp>
      <p:sp>
        <p:nvSpPr>
          <p:cNvPr id="167" name="Rectangle 67">
            <a:extLst>
              <a:ext uri="{FF2B5EF4-FFF2-40B4-BE49-F238E27FC236}">
                <a16:creationId xmlns:a16="http://schemas.microsoft.com/office/drawing/2014/main" id="{FC920AB6-C679-FB4D-8FB0-F8831E569238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" name="Slide Number Placeholder 2">
            <a:extLst>
              <a:ext uri="{FF2B5EF4-FFF2-40B4-BE49-F238E27FC236}">
                <a16:creationId xmlns:a16="http://schemas.microsoft.com/office/drawing/2014/main" id="{A8961CBE-FE41-8D44-9128-97B15DEF4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4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  <p:bldP spid="1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10623" y="5474824"/>
            <a:ext cx="1423686" cy="28936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0450" y="2297968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Client-server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aradigm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server: 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always-on host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permanent IP address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often in data centers, for scaling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75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clients: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contact, communicate with server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be intermittently connected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have dynamic IP addresses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communicate directly with each other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 HTTP, IMAP, FTP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1" name="Slide Number Placeholder 2">
            <a:extLst>
              <a:ext uri="{FF2B5EF4-FFF2-40B4-BE49-F238E27FC236}">
                <a16:creationId xmlns:a16="http://schemas.microsoft.com/office/drawing/2014/main" id="{96ECE80E-E07E-F54F-B7D9-AC2C33DC5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8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084B6293-559E-5D43-AF2B-4CB5E09EC6C5}"/>
              </a:ext>
            </a:extLst>
          </p:cNvPr>
          <p:cNvGrpSpPr/>
          <p:nvPr/>
        </p:nvGrpSpPr>
        <p:grpSpPr>
          <a:xfrm>
            <a:off x="7493518" y="3419140"/>
            <a:ext cx="350807" cy="305517"/>
            <a:chOff x="7487144" y="3389820"/>
            <a:chExt cx="350807" cy="305517"/>
          </a:xfrm>
        </p:grpSpPr>
        <p:pic>
          <p:nvPicPr>
            <p:cNvPr id="91" name="Picture 1115" descr="antenna_stylized">
              <a:extLst>
                <a:ext uri="{FF2B5EF4-FFF2-40B4-BE49-F238E27FC236}">
                  <a16:creationId xmlns:a16="http://schemas.microsoft.com/office/drawing/2014/main" id="{1821BC3E-6137-D844-92B9-4BA4CFF41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1116" descr="laptop_keyboard">
              <a:extLst>
                <a:ext uri="{FF2B5EF4-FFF2-40B4-BE49-F238E27FC236}">
                  <a16:creationId xmlns:a16="http://schemas.microsoft.com/office/drawing/2014/main" id="{7F05CE3B-E67B-1B40-9D5B-2914F0B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1117">
              <a:extLst>
                <a:ext uri="{FF2B5EF4-FFF2-40B4-BE49-F238E27FC236}">
                  <a16:creationId xmlns:a16="http://schemas.microsoft.com/office/drawing/2014/main" id="{B52A07C5-D801-5B41-BD20-C2095892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4" name="Picture 1118" descr="screen">
              <a:extLst>
                <a:ext uri="{FF2B5EF4-FFF2-40B4-BE49-F238E27FC236}">
                  <a16:creationId xmlns:a16="http://schemas.microsoft.com/office/drawing/2014/main" id="{2EA30B4E-5447-0340-8DAD-349A843F2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119">
              <a:extLst>
                <a:ext uri="{FF2B5EF4-FFF2-40B4-BE49-F238E27FC236}">
                  <a16:creationId xmlns:a16="http://schemas.microsoft.com/office/drawing/2014/main" id="{1137F6C6-A7C9-9A4D-BCE3-048DB90E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120">
              <a:extLst>
                <a:ext uri="{FF2B5EF4-FFF2-40B4-BE49-F238E27FC236}">
                  <a16:creationId xmlns:a16="http://schemas.microsoft.com/office/drawing/2014/main" id="{7A0060E2-767D-1545-8656-29ED1A47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121">
              <a:extLst>
                <a:ext uri="{FF2B5EF4-FFF2-40B4-BE49-F238E27FC236}">
                  <a16:creationId xmlns:a16="http://schemas.microsoft.com/office/drawing/2014/main" id="{15790F5A-ABAC-8D49-A4F9-E2F576550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122">
              <a:extLst>
                <a:ext uri="{FF2B5EF4-FFF2-40B4-BE49-F238E27FC236}">
                  <a16:creationId xmlns:a16="http://schemas.microsoft.com/office/drawing/2014/main" id="{8898B7ED-5BCF-8C4E-B1AA-B82AD50F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123">
              <a:extLst>
                <a:ext uri="{FF2B5EF4-FFF2-40B4-BE49-F238E27FC236}">
                  <a16:creationId xmlns:a16="http://schemas.microsoft.com/office/drawing/2014/main" id="{5A7F91EF-AD6B-D64E-B73E-C762D73A7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124">
              <a:extLst>
                <a:ext uri="{FF2B5EF4-FFF2-40B4-BE49-F238E27FC236}">
                  <a16:creationId xmlns:a16="http://schemas.microsoft.com/office/drawing/2014/main" id="{BBB1B153-2E6F-7246-9B11-B68D01DF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1" name="Group 1125">
              <a:extLst>
                <a:ext uri="{FF2B5EF4-FFF2-40B4-BE49-F238E27FC236}">
                  <a16:creationId xmlns:a16="http://schemas.microsoft.com/office/drawing/2014/main" id="{57060979-075D-9D4D-B12E-DA0CCD4C6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140" name="Freeform 1126">
                <a:extLst>
                  <a:ext uri="{FF2B5EF4-FFF2-40B4-BE49-F238E27FC236}">
                    <a16:creationId xmlns:a16="http://schemas.microsoft.com/office/drawing/2014/main" id="{8DFFF656-1361-C546-8336-177F79E46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127">
                <a:extLst>
                  <a:ext uri="{FF2B5EF4-FFF2-40B4-BE49-F238E27FC236}">
                    <a16:creationId xmlns:a16="http://schemas.microsoft.com/office/drawing/2014/main" id="{60C6C6B3-72DE-664B-B4DE-3C04B0C5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128">
                <a:extLst>
                  <a:ext uri="{FF2B5EF4-FFF2-40B4-BE49-F238E27FC236}">
                    <a16:creationId xmlns:a16="http://schemas.microsoft.com/office/drawing/2014/main" id="{0D48292A-917D-D046-A974-043CEE5A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129">
                <a:extLst>
                  <a:ext uri="{FF2B5EF4-FFF2-40B4-BE49-F238E27FC236}">
                    <a16:creationId xmlns:a16="http://schemas.microsoft.com/office/drawing/2014/main" id="{DB6BAAEB-BADD-0A4F-8A9D-D72AFCA9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130">
                <a:extLst>
                  <a:ext uri="{FF2B5EF4-FFF2-40B4-BE49-F238E27FC236}">
                    <a16:creationId xmlns:a16="http://schemas.microsoft.com/office/drawing/2014/main" id="{05D5969F-F3B9-414D-975E-A6700098F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131">
                <a:extLst>
                  <a:ext uri="{FF2B5EF4-FFF2-40B4-BE49-F238E27FC236}">
                    <a16:creationId xmlns:a16="http://schemas.microsoft.com/office/drawing/2014/main" id="{41BB174D-6019-384D-A5AC-1B4D92D93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Freeform 1132">
              <a:extLst>
                <a:ext uri="{FF2B5EF4-FFF2-40B4-BE49-F238E27FC236}">
                  <a16:creationId xmlns:a16="http://schemas.microsoft.com/office/drawing/2014/main" id="{F8739864-4836-E447-8FC8-5886923FF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133">
              <a:extLst>
                <a:ext uri="{FF2B5EF4-FFF2-40B4-BE49-F238E27FC236}">
                  <a16:creationId xmlns:a16="http://schemas.microsoft.com/office/drawing/2014/main" id="{C59CADF3-CD09-FB48-A672-C2C50B6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134">
              <a:extLst>
                <a:ext uri="{FF2B5EF4-FFF2-40B4-BE49-F238E27FC236}">
                  <a16:creationId xmlns:a16="http://schemas.microsoft.com/office/drawing/2014/main" id="{628AB6FD-35F6-0345-BD13-22EAAF9EC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135">
              <a:extLst>
                <a:ext uri="{FF2B5EF4-FFF2-40B4-BE49-F238E27FC236}">
                  <a16:creationId xmlns:a16="http://schemas.microsoft.com/office/drawing/2014/main" id="{76529D44-B4FD-DE4D-812E-E461A0FC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136">
              <a:extLst>
                <a:ext uri="{FF2B5EF4-FFF2-40B4-BE49-F238E27FC236}">
                  <a16:creationId xmlns:a16="http://schemas.microsoft.com/office/drawing/2014/main" id="{44CD9A89-0E3B-2C40-8436-71B7526BA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137">
              <a:extLst>
                <a:ext uri="{FF2B5EF4-FFF2-40B4-BE49-F238E27FC236}">
                  <a16:creationId xmlns:a16="http://schemas.microsoft.com/office/drawing/2014/main" id="{92BF681C-02FC-8F49-A2CD-8F3446ECE5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14715B6C-9A50-FE4B-A8D2-1E669BF891E3}"/>
              </a:ext>
            </a:extLst>
          </p:cNvPr>
          <p:cNvGrpSpPr/>
          <p:nvPr/>
        </p:nvGrpSpPr>
        <p:grpSpPr>
          <a:xfrm>
            <a:off x="7803435" y="3325424"/>
            <a:ext cx="347997" cy="396620"/>
            <a:chOff x="7797061" y="3296104"/>
            <a:chExt cx="347997" cy="396620"/>
          </a:xfrm>
        </p:grpSpPr>
        <p:pic>
          <p:nvPicPr>
            <p:cNvPr id="113" name="Picture 571" descr="fridge2.png">
              <a:extLst>
                <a:ext uri="{FF2B5EF4-FFF2-40B4-BE49-F238E27FC236}">
                  <a16:creationId xmlns:a16="http://schemas.microsoft.com/office/drawing/2014/main" id="{29DD0F98-F93B-0145-A925-F4125ED4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1115" descr="antenna_stylized">
              <a:extLst>
                <a:ext uri="{FF2B5EF4-FFF2-40B4-BE49-F238E27FC236}">
                  <a16:creationId xmlns:a16="http://schemas.microsoft.com/office/drawing/2014/main" id="{C1A64F68-4D16-AE4F-AB60-09D2C0CF0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Peer-peer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rchitecture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always-on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arbitrary end systems directly communicate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request service from other peers, provide service in return to other peers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self scalability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– new peers bring new service capacity, as well as new service demands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are intermittently connected and change IP addresses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 management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P2P file sharing [BitTorrent]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2DA99646-DBA9-0746-9A79-29EAA25D43FE}"/>
              </a:ext>
            </a:extLst>
          </p:cNvPr>
          <p:cNvSpPr/>
          <p:nvPr/>
        </p:nvSpPr>
        <p:spPr>
          <a:xfrm>
            <a:off x="6747501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227275-E754-4D43-889C-5A2BD4A21205}"/>
              </a:ext>
            </a:extLst>
          </p:cNvPr>
          <p:cNvGrpSpPr/>
          <p:nvPr/>
        </p:nvGrpSpPr>
        <p:grpSpPr>
          <a:xfrm>
            <a:off x="7680324" y="1814171"/>
            <a:ext cx="1991221" cy="4482411"/>
            <a:chOff x="7680324" y="1814171"/>
            <a:chExt cx="1991221" cy="4482411"/>
          </a:xfrm>
        </p:grpSpPr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Line 913">
              <a:extLst>
                <a:ext uri="{FF2B5EF4-FFF2-40B4-BE49-F238E27FC236}">
                  <a16:creationId xmlns:a16="http://schemas.microsoft.com/office/drawing/2014/main" id="{47A3D5AF-94CC-B24F-922A-C603CC0A5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Line 911">
              <a:extLst>
                <a:ext uri="{FF2B5EF4-FFF2-40B4-BE49-F238E27FC236}">
                  <a16:creationId xmlns:a16="http://schemas.microsoft.com/office/drawing/2014/main" id="{8E6A54E5-62F1-544B-AE41-5137E62B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1E120312-45B0-4C42-82FC-F180847C8246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5394771-B526-F445-85E3-3C2DA3BC4892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01400376-9630-4440-8893-6D129686EE19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Line 913">
              <a:extLst>
                <a:ext uri="{FF2B5EF4-FFF2-40B4-BE49-F238E27FC236}">
                  <a16:creationId xmlns:a16="http://schemas.microsoft.com/office/drawing/2014/main" id="{4FC33EFC-28C4-404D-91B5-F7C18E70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Line 913">
              <a:extLst>
                <a:ext uri="{FF2B5EF4-FFF2-40B4-BE49-F238E27FC236}">
                  <a16:creationId xmlns:a16="http://schemas.microsoft.com/office/drawing/2014/main" id="{7602507B-BECA-7042-893E-42D6FF9E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652">
            <a:extLst>
              <a:ext uri="{FF2B5EF4-FFF2-40B4-BE49-F238E27FC236}">
                <a16:creationId xmlns:a16="http://schemas.microsoft.com/office/drawing/2014/main" id="{F4E63F52-683B-8244-A48E-D8CF833CC085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359" name="Picture 653" descr="iphone_stylized_small">
              <a:extLst>
                <a:ext uri="{FF2B5EF4-FFF2-40B4-BE49-F238E27FC236}">
                  <a16:creationId xmlns:a16="http://schemas.microsoft.com/office/drawing/2014/main" id="{EDF1EC93-A6E5-964F-B0D6-EE56B282A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654" descr="antenna_radiation_stylized">
              <a:extLst>
                <a:ext uri="{FF2B5EF4-FFF2-40B4-BE49-F238E27FC236}">
                  <a16:creationId xmlns:a16="http://schemas.microsoft.com/office/drawing/2014/main" id="{0A17C594-505E-6F41-AEEB-272A31DFD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1139">
            <a:extLst>
              <a:ext uri="{FF2B5EF4-FFF2-40B4-BE49-F238E27FC236}">
                <a16:creationId xmlns:a16="http://schemas.microsoft.com/office/drawing/2014/main" id="{904B7C12-C509-8641-BB63-56DEDB95F9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91996" y="3567143"/>
            <a:ext cx="359261" cy="342045"/>
            <a:chOff x="2839" y="3501"/>
            <a:chExt cx="755" cy="803"/>
          </a:xfrm>
        </p:grpSpPr>
        <p:pic>
          <p:nvPicPr>
            <p:cNvPr id="138" name="Picture 1140" descr="desktop_computer_stylized_medium">
              <a:extLst>
                <a:ext uri="{FF2B5EF4-FFF2-40B4-BE49-F238E27FC236}">
                  <a16:creationId xmlns:a16="http://schemas.microsoft.com/office/drawing/2014/main" id="{BDC7F552-21C9-C942-90FF-0162099A3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Freeform 1141">
              <a:extLst>
                <a:ext uri="{FF2B5EF4-FFF2-40B4-BE49-F238E27FC236}">
                  <a16:creationId xmlns:a16="http://schemas.microsoft.com/office/drawing/2014/main" id="{654B43BA-608E-5D4D-B11B-71762CFBE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1" name="Slide Number Placeholder 2">
            <a:extLst>
              <a:ext uri="{FF2B5EF4-FFF2-40B4-BE49-F238E27FC236}">
                <a16:creationId xmlns:a16="http://schemas.microsoft.com/office/drawing/2014/main" id="{BF49A24D-3811-4749-86AF-DF0821A52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2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Processes communicating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606042" y="1565977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program running within a host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within same host, two processes communicate using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inter-process communication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(defined by OS)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processes in different hosts communicate by exchanging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F7AD000-A388-6C4C-8C9C-158A86A0C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273" y="4263451"/>
            <a:ext cx="3989387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applications with P2P architectures have client processes &amp; server processes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7D9C5A-4A0F-3E45-B3EB-48F963F34B69}"/>
              </a:ext>
            </a:extLst>
          </p:cNvPr>
          <p:cNvGrpSpPr/>
          <p:nvPr/>
        </p:nvGrpSpPr>
        <p:grpSpPr>
          <a:xfrm>
            <a:off x="6974010" y="1488501"/>
            <a:ext cx="4092575" cy="2567781"/>
            <a:chOff x="6974010" y="1488501"/>
            <a:chExt cx="4092575" cy="2567781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96562BEA-C84E-254B-BD55-56C2EB6C508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025603" y="2022695"/>
              <a:ext cx="3989387" cy="2033587"/>
            </a:xfrm>
            <a:prstGeom prst="rect">
              <a:avLst/>
            </a:prstGeom>
            <a:noFill/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initiates communication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server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waits to be contacted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0414D3D5-1BB8-5844-8D2A-3C8E3E5D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010" y="1786951"/>
              <a:ext cx="4092575" cy="2062163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FAA5D4F0-1DCB-7C49-A07F-4729B9F9D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4660" y="1488501"/>
              <a:ext cx="2325688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clients, servers</a:t>
              </a:r>
            </a:p>
          </p:txBody>
        </p:sp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126C885E-4769-8644-8E59-814749DC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7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Sockets</a:t>
            </a:r>
            <a:endParaRPr lang="en-US" sz="4400" dirty="0"/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AE0F6699-BC13-C349-9AC1-8B36945FE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1" y="1183986"/>
            <a:ext cx="10965041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process sends/receives messages to/from its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 analogous to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shoves message out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relies on transport infrastructure on other side of door to deliver message to socket at receiving process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two sockets involved: one on each side</a:t>
            </a:r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C55660F8-73B5-034B-A597-DD5D87ECF66A}"/>
              </a:ext>
            </a:extLst>
          </p:cNvPr>
          <p:cNvSpPr>
            <a:spLocks/>
          </p:cNvSpPr>
          <p:nvPr/>
        </p:nvSpPr>
        <p:spPr bwMode="auto">
          <a:xfrm>
            <a:off x="8482481" y="4098352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Freeform 7">
            <a:extLst>
              <a:ext uri="{FF2B5EF4-FFF2-40B4-BE49-F238E27FC236}">
                <a16:creationId xmlns:a16="http://schemas.microsoft.com/office/drawing/2014/main" id="{ABAB43B4-03FC-2A42-98B9-913DD8EC77B7}"/>
              </a:ext>
            </a:extLst>
          </p:cNvPr>
          <p:cNvSpPr>
            <a:spLocks/>
          </p:cNvSpPr>
          <p:nvPr/>
        </p:nvSpPr>
        <p:spPr bwMode="auto">
          <a:xfrm>
            <a:off x="5167781" y="5395339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Text Box 51">
            <a:extLst>
              <a:ext uri="{FF2B5EF4-FFF2-40B4-BE49-F238E27FC236}">
                <a16:creationId xmlns:a16="http://schemas.microsoft.com/office/drawing/2014/main" id="{66AD3E16-6743-CC4C-9091-25C6B0A95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931" y="5527102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</p:txBody>
      </p:sp>
      <p:sp>
        <p:nvSpPr>
          <p:cNvPr id="72" name="Line 52">
            <a:extLst>
              <a:ext uri="{FF2B5EF4-FFF2-40B4-BE49-F238E27FC236}">
                <a16:creationId xmlns:a16="http://schemas.microsoft.com/office/drawing/2014/main" id="{2374F19B-E4B6-644E-AEE0-FC14C13C0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481" y="5938264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Text Box 53">
            <a:extLst>
              <a:ext uri="{FF2B5EF4-FFF2-40B4-BE49-F238E27FC236}">
                <a16:creationId xmlns:a16="http://schemas.microsoft.com/office/drawing/2014/main" id="{AD6E6CB7-7739-BE4D-84DA-1BBDF2D16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7618" y="5163564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by 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56">
            <a:extLst>
              <a:ext uri="{FF2B5EF4-FFF2-40B4-BE49-F238E27FC236}">
                <a16:creationId xmlns:a16="http://schemas.microsoft.com/office/drawing/2014/main" id="{20BE946D-C7D0-4A45-83B1-1480163B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5393" y="4263452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 by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 developer</a:t>
            </a:r>
          </a:p>
        </p:txBody>
      </p:sp>
      <p:sp>
        <p:nvSpPr>
          <p:cNvPr id="75" name="Freeform 45">
            <a:extLst>
              <a:ext uri="{FF2B5EF4-FFF2-40B4-BE49-F238E27FC236}">
                <a16:creationId xmlns:a16="http://schemas.microsoft.com/office/drawing/2014/main" id="{6780AD31-F16D-1B4A-BC72-926F1B2A7FE8}"/>
              </a:ext>
            </a:extLst>
          </p:cNvPr>
          <p:cNvSpPr>
            <a:spLocks/>
          </p:cNvSpPr>
          <p:nvPr/>
        </p:nvSpPr>
        <p:spPr bwMode="auto">
          <a:xfrm>
            <a:off x="2742081" y="4161852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" name="Rectangle 23">
            <a:extLst>
              <a:ext uri="{FF2B5EF4-FFF2-40B4-BE49-F238E27FC236}">
                <a16:creationId xmlns:a16="http://schemas.microsoft.com/office/drawing/2014/main" id="{F7C1C383-CE46-7C44-B7F2-94606E87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356" y="411740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24">
            <a:extLst>
              <a:ext uri="{FF2B5EF4-FFF2-40B4-BE49-F238E27FC236}">
                <a16:creationId xmlns:a16="http://schemas.microsoft.com/office/drawing/2014/main" id="{FD8D123C-B8FD-A64F-9AD3-86943A5D5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256" y="417137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Line 25">
            <a:extLst>
              <a:ext uri="{FF2B5EF4-FFF2-40B4-BE49-F238E27FC236}">
                <a16:creationId xmlns:a16="http://schemas.microsoft.com/office/drawing/2014/main" id="{A30BEE8C-0165-984E-888C-91DC647B6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6781" y="49317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26">
            <a:extLst>
              <a:ext uri="{FF2B5EF4-FFF2-40B4-BE49-F238E27FC236}">
                <a16:creationId xmlns:a16="http://schemas.microsoft.com/office/drawing/2014/main" id="{4E5CE7E7-BE20-B242-B8AA-2C5D4799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49143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80" name="Line 27">
            <a:extLst>
              <a:ext uri="{FF2B5EF4-FFF2-40B4-BE49-F238E27FC236}">
                <a16:creationId xmlns:a16="http://schemas.microsoft.com/office/drawing/2014/main" id="{9AB6E7C8-3093-D94D-9D3B-10F5749B7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718" y="52524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" name="Line 28">
            <a:extLst>
              <a:ext uri="{FF2B5EF4-FFF2-40B4-BE49-F238E27FC236}">
                <a16:creationId xmlns:a16="http://schemas.microsoft.com/office/drawing/2014/main" id="{2F4C67B7-677F-C84F-B3B7-01AAFB2AD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56202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Line 29">
            <a:extLst>
              <a:ext uri="{FF2B5EF4-FFF2-40B4-BE49-F238E27FC236}">
                <a16:creationId xmlns:a16="http://schemas.microsoft.com/office/drawing/2014/main" id="{3E1AB729-CEED-FF4B-AB94-DA2863E62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8477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" name="Text Box 26">
            <a:extLst>
              <a:ext uri="{FF2B5EF4-FFF2-40B4-BE49-F238E27FC236}">
                <a16:creationId xmlns:a16="http://schemas.microsoft.com/office/drawing/2014/main" id="{B3BC3B01-336B-B648-9417-1795AE45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43" y="41618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84" name="Text Box 26">
            <a:extLst>
              <a:ext uri="{FF2B5EF4-FFF2-40B4-BE49-F238E27FC236}">
                <a16:creationId xmlns:a16="http://schemas.microsoft.com/office/drawing/2014/main" id="{DC97EC39-5ADE-8D46-9FEE-DBDD51FDB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393" y="58192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85" name="Text Box 26">
            <a:extLst>
              <a:ext uri="{FF2B5EF4-FFF2-40B4-BE49-F238E27FC236}">
                <a16:creationId xmlns:a16="http://schemas.microsoft.com/office/drawing/2014/main" id="{8C832346-4F39-4844-8091-F736554D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443" y="55334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86" name="Text Box 26">
            <a:extLst>
              <a:ext uri="{FF2B5EF4-FFF2-40B4-BE49-F238E27FC236}">
                <a16:creationId xmlns:a16="http://schemas.microsoft.com/office/drawing/2014/main" id="{68FADC82-2C08-DB43-951D-4FB06FD5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52381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87" name="Oval 57">
            <a:extLst>
              <a:ext uri="{FF2B5EF4-FFF2-40B4-BE49-F238E27FC236}">
                <a16:creationId xmlns:a16="http://schemas.microsoft.com/office/drawing/2014/main" id="{FBC4E611-49B5-5546-8E93-C03CEF4C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193" y="4436489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88" name="Group 58">
            <a:extLst>
              <a:ext uri="{FF2B5EF4-FFF2-40B4-BE49-F238E27FC236}">
                <a16:creationId xmlns:a16="http://schemas.microsoft.com/office/drawing/2014/main" id="{BDB7A80F-EA2D-2740-83B7-DE5AFE13D157}"/>
              </a:ext>
            </a:extLst>
          </p:cNvPr>
          <p:cNvGrpSpPr>
            <a:grpSpLocks/>
          </p:cNvGrpSpPr>
          <p:nvPr/>
        </p:nvGrpSpPr>
        <p:grpSpPr bwMode="auto">
          <a:xfrm>
            <a:off x="3889843" y="4796852"/>
            <a:ext cx="546100" cy="225425"/>
            <a:chOff x="1287" y="2524"/>
            <a:chExt cx="260" cy="100"/>
          </a:xfrm>
        </p:grpSpPr>
        <p:sp>
          <p:nvSpPr>
            <p:cNvPr id="89" name="Rectangle 59">
              <a:extLst>
                <a:ext uri="{FF2B5EF4-FFF2-40B4-BE49-F238E27FC236}">
                  <a16:creationId xmlns:a16="http://schemas.microsoft.com/office/drawing/2014/main" id="{DE66C40C-3B9D-EF46-85B9-52614CA50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Rectangle 60">
              <a:extLst>
                <a:ext uri="{FF2B5EF4-FFF2-40B4-BE49-F238E27FC236}">
                  <a16:creationId xmlns:a16="http://schemas.microsoft.com/office/drawing/2014/main" id="{BB035EC9-3E84-A147-B1F1-334CDBA3D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Rectangle 61">
              <a:extLst>
                <a:ext uri="{FF2B5EF4-FFF2-40B4-BE49-F238E27FC236}">
                  <a16:creationId xmlns:a16="http://schemas.microsoft.com/office/drawing/2014/main" id="{A4F869EE-C3F1-524C-9E52-D9CF58C69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Rectangle 62">
              <a:extLst>
                <a:ext uri="{FF2B5EF4-FFF2-40B4-BE49-F238E27FC236}">
                  <a16:creationId xmlns:a16="http://schemas.microsoft.com/office/drawing/2014/main" id="{58E3BF21-8802-5F4C-9E24-B71F07259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3" name="Rectangle 23">
            <a:extLst>
              <a:ext uri="{FF2B5EF4-FFF2-40B4-BE49-F238E27FC236}">
                <a16:creationId xmlns:a16="http://schemas.microsoft.com/office/drawing/2014/main" id="{EA6D85FB-86B2-B745-ADFD-3765EC14F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718" y="4088827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Rectangle 24">
            <a:extLst>
              <a:ext uri="{FF2B5EF4-FFF2-40B4-BE49-F238E27FC236}">
                <a16:creationId xmlns:a16="http://schemas.microsoft.com/office/drawing/2014/main" id="{A1355835-1546-1740-B9B8-CC9141EB3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618" y="4142802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Line 25">
            <a:extLst>
              <a:ext uri="{FF2B5EF4-FFF2-40B4-BE49-F238E27FC236}">
                <a16:creationId xmlns:a16="http://schemas.microsoft.com/office/drawing/2014/main" id="{22344C4F-F96A-944B-9A5E-6962A9AC2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9143" y="490321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" name="Text Box 26">
            <a:extLst>
              <a:ext uri="{FF2B5EF4-FFF2-40B4-BE49-F238E27FC236}">
                <a16:creationId xmlns:a16="http://schemas.microsoft.com/office/drawing/2014/main" id="{93E8ABA8-42C2-C44C-8972-76E2C7AD8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48857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7" name="Line 27">
            <a:extLst>
              <a:ext uri="{FF2B5EF4-FFF2-40B4-BE49-F238E27FC236}">
                <a16:creationId xmlns:a16="http://schemas.microsoft.com/office/drawing/2014/main" id="{4C22E15D-78C1-E143-93B3-4A31B8A25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7081" y="52238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28">
            <a:extLst>
              <a:ext uri="{FF2B5EF4-FFF2-40B4-BE49-F238E27FC236}">
                <a16:creationId xmlns:a16="http://schemas.microsoft.com/office/drawing/2014/main" id="{5648F986-3546-E545-A6F7-3CF9C2DDA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5334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" name="Line 29">
            <a:extLst>
              <a:ext uri="{FF2B5EF4-FFF2-40B4-BE49-F238E27FC236}">
                <a16:creationId xmlns:a16="http://schemas.microsoft.com/office/drawing/2014/main" id="{55B6D46E-D326-D64F-A181-AB7274FEB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819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" name="Text Box 26">
            <a:extLst>
              <a:ext uri="{FF2B5EF4-FFF2-40B4-BE49-F238E27FC236}">
                <a16:creationId xmlns:a16="http://schemas.microsoft.com/office/drawing/2014/main" id="{704444CB-075A-0948-9F82-6F49A25E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206" y="41332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01" name="Text Box 26">
            <a:extLst>
              <a:ext uri="{FF2B5EF4-FFF2-40B4-BE49-F238E27FC236}">
                <a16:creationId xmlns:a16="http://schemas.microsoft.com/office/drawing/2014/main" id="{40B8469F-1FF4-FE40-9A71-D5EC33D37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6756" y="57906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02" name="Text Box 26">
            <a:extLst>
              <a:ext uri="{FF2B5EF4-FFF2-40B4-BE49-F238E27FC236}">
                <a16:creationId xmlns:a16="http://schemas.microsoft.com/office/drawing/2014/main" id="{713E03C4-58F2-5D42-92BD-0578A2D33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806" y="55048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03" name="Text Box 26">
            <a:extLst>
              <a:ext uri="{FF2B5EF4-FFF2-40B4-BE49-F238E27FC236}">
                <a16:creationId xmlns:a16="http://schemas.microsoft.com/office/drawing/2014/main" id="{76001FF3-4EB3-9E44-B006-298749345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52096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04" name="Oval 78">
            <a:extLst>
              <a:ext uri="{FF2B5EF4-FFF2-40B4-BE49-F238E27FC236}">
                <a16:creationId xmlns:a16="http://schemas.microsoft.com/office/drawing/2014/main" id="{8A13F36B-8768-0745-9E90-83E8FC5EE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556" y="4407914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105" name="Group 79">
            <a:extLst>
              <a:ext uri="{FF2B5EF4-FFF2-40B4-BE49-F238E27FC236}">
                <a16:creationId xmlns:a16="http://schemas.microsoft.com/office/drawing/2014/main" id="{535443B2-390F-4D43-AFF5-FF5F8E34F3A9}"/>
              </a:ext>
            </a:extLst>
          </p:cNvPr>
          <p:cNvGrpSpPr>
            <a:grpSpLocks/>
          </p:cNvGrpSpPr>
          <p:nvPr/>
        </p:nvGrpSpPr>
        <p:grpSpPr bwMode="auto">
          <a:xfrm>
            <a:off x="7552206" y="4768277"/>
            <a:ext cx="546100" cy="225425"/>
            <a:chOff x="1287" y="2524"/>
            <a:chExt cx="260" cy="100"/>
          </a:xfrm>
        </p:grpSpPr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160B4F41-7E38-6E47-B7F6-C6AA76DC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81">
              <a:extLst>
                <a:ext uri="{FF2B5EF4-FFF2-40B4-BE49-F238E27FC236}">
                  <a16:creationId xmlns:a16="http://schemas.microsoft.com/office/drawing/2014/main" id="{28B3876F-4677-0D4D-AF89-6E06B2B3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82">
              <a:extLst>
                <a:ext uri="{FF2B5EF4-FFF2-40B4-BE49-F238E27FC236}">
                  <a16:creationId xmlns:a16="http://schemas.microsoft.com/office/drawing/2014/main" id="{51611D2E-921B-804E-9775-6922F75F4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CBFB6CF2-1A50-F741-BAE7-97F8AF134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0" name="Line 88">
            <a:extLst>
              <a:ext uri="{FF2B5EF4-FFF2-40B4-BE49-F238E27FC236}">
                <a16:creationId xmlns:a16="http://schemas.microsoft.com/office/drawing/2014/main" id="{EAAA0F7C-765D-CD49-B290-164DB9D3A1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831" y="4539677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" name="Line 89">
            <a:extLst>
              <a:ext uri="{FF2B5EF4-FFF2-40B4-BE49-F238E27FC236}">
                <a16:creationId xmlns:a16="http://schemas.microsoft.com/office/drawing/2014/main" id="{D2CD81D4-6282-5749-AF3E-B0E55816C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7256" y="4965127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" name="Line 90">
            <a:extLst>
              <a:ext uri="{FF2B5EF4-FFF2-40B4-BE49-F238E27FC236}">
                <a16:creationId xmlns:a16="http://schemas.microsoft.com/office/drawing/2014/main" id="{86899CB5-FD7D-A644-9755-2DA9E5F4AA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1068" y="5465189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" name="Text Box 56">
            <a:extLst>
              <a:ext uri="{FF2B5EF4-FFF2-40B4-BE49-F238E27FC236}">
                <a16:creationId xmlns:a16="http://schemas.microsoft.com/office/drawing/2014/main" id="{2CFC877C-1B09-8849-95D0-2EBA259C9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968" y="4220589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socket</a:t>
            </a:r>
          </a:p>
        </p:txBody>
      </p:sp>
      <p:sp>
        <p:nvSpPr>
          <p:cNvPr id="114" name="Line 92">
            <a:extLst>
              <a:ext uri="{FF2B5EF4-FFF2-40B4-BE49-F238E27FC236}">
                <a16:creationId xmlns:a16="http://schemas.microsoft.com/office/drawing/2014/main" id="{F5883250-9436-014C-B8FA-7F184F4516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8018" y="4420614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Line 93">
            <a:extLst>
              <a:ext uri="{FF2B5EF4-FFF2-40B4-BE49-F238E27FC236}">
                <a16:creationId xmlns:a16="http://schemas.microsoft.com/office/drawing/2014/main" id="{F83582A8-D082-E24D-9637-B677A079F0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63181" y="4409502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" name="Group 96">
            <a:extLst>
              <a:ext uri="{FF2B5EF4-FFF2-40B4-BE49-F238E27FC236}">
                <a16:creationId xmlns:a16="http://schemas.microsoft.com/office/drawing/2014/main" id="{A4EC689D-3AE5-AC42-8E9A-D41B31DF26A0}"/>
              </a:ext>
            </a:extLst>
          </p:cNvPr>
          <p:cNvGrpSpPr>
            <a:grpSpLocks/>
          </p:cNvGrpSpPr>
          <p:nvPr/>
        </p:nvGrpSpPr>
        <p:grpSpPr bwMode="auto">
          <a:xfrm>
            <a:off x="2318218" y="5474714"/>
            <a:ext cx="719138" cy="773113"/>
            <a:chOff x="-44" y="1473"/>
            <a:chExt cx="981" cy="1105"/>
          </a:xfrm>
        </p:grpSpPr>
        <p:pic>
          <p:nvPicPr>
            <p:cNvPr id="117" name="Picture 97" descr="desktop_computer_stylized_medium">
              <a:extLst>
                <a:ext uri="{FF2B5EF4-FFF2-40B4-BE49-F238E27FC236}">
                  <a16:creationId xmlns:a16="http://schemas.microsoft.com/office/drawing/2014/main" id="{4EAFAA9B-1FE4-8048-AEF5-4600C1CB3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88B1BD01-DE89-6A4D-A050-0D8D405A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99">
            <a:extLst>
              <a:ext uri="{FF2B5EF4-FFF2-40B4-BE49-F238E27FC236}">
                <a16:creationId xmlns:a16="http://schemas.microsoft.com/office/drawing/2014/main" id="{13D0F484-888E-5342-9E3B-6B702B522B8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014293" y="5669977"/>
            <a:ext cx="719138" cy="773112"/>
            <a:chOff x="-44" y="1473"/>
            <a:chExt cx="981" cy="1105"/>
          </a:xfrm>
        </p:grpSpPr>
        <p:pic>
          <p:nvPicPr>
            <p:cNvPr id="120" name="Picture 100" descr="desktop_computer_stylized_medium">
              <a:extLst>
                <a:ext uri="{FF2B5EF4-FFF2-40B4-BE49-F238E27FC236}">
                  <a16:creationId xmlns:a16="http://schemas.microsoft.com/office/drawing/2014/main" id="{A3C739BC-E497-6E4F-8AF0-1E359C622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34D4BA65-175D-534B-96CE-35055DA62B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4F8ECF08-A4D3-AC44-87C7-BD50757B3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5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8951</TotalTime>
  <Words>4734</Words>
  <Application>Microsoft Macintosh PowerPoint</Application>
  <PresentationFormat>Widescreen</PresentationFormat>
  <Paragraphs>1089</Paragraphs>
  <Slides>51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ＭＳ Ｐゴシック</vt:lpstr>
      <vt:lpstr>Arial</vt:lpstr>
      <vt:lpstr>Calibri</vt:lpstr>
      <vt:lpstr>Comic Sans MS</vt:lpstr>
      <vt:lpstr>Courier</vt:lpstr>
      <vt:lpstr>Courier New</vt:lpstr>
      <vt:lpstr>Gill Sans MT</vt:lpstr>
      <vt:lpstr>Google Sans</vt:lpstr>
      <vt:lpstr>Tahoma</vt:lpstr>
      <vt:lpstr>Times New Roman</vt:lpstr>
      <vt:lpstr>Wingdings</vt:lpstr>
      <vt:lpstr>ZapfDingbats</vt:lpstr>
      <vt:lpstr>Office Theme</vt:lpstr>
      <vt:lpstr>CSCE 5580 – Computer Networks  Instructor: Tao Wang</vt:lpstr>
      <vt:lpstr>Chapter 2: Application layer</vt:lpstr>
      <vt:lpstr>Chapter 2: Application layer</vt:lpstr>
      <vt:lpstr>Some network apps</vt:lpstr>
      <vt:lpstr>Creating a network app</vt:lpstr>
      <vt:lpstr>Client-server paradigm</vt:lpstr>
      <vt:lpstr>Peer-peer architecture</vt:lpstr>
      <vt:lpstr>Processes communicating</vt:lpstr>
      <vt:lpstr>Sockets</vt:lpstr>
      <vt:lpstr>Addressing processes</vt:lpstr>
      <vt:lpstr>An application-layer protocol defines:</vt:lpstr>
      <vt:lpstr>What transport service does an app need?</vt:lpstr>
      <vt:lpstr>Transport service requirements: common apps</vt:lpstr>
      <vt:lpstr>Internet transport protocols services</vt:lpstr>
      <vt:lpstr>Internet applications, and transport protocols</vt:lpstr>
      <vt:lpstr>Application layer: overview</vt:lpstr>
      <vt:lpstr>Web and HTTP</vt:lpstr>
      <vt:lpstr>HTTP overview</vt:lpstr>
      <vt:lpstr>HTTP overview (continued)</vt:lpstr>
      <vt:lpstr>HTTP connections: two types</vt:lpstr>
      <vt:lpstr>Non-persistent HTTP: example</vt:lpstr>
      <vt:lpstr>Non-persistent HTTP: example (cont.)</vt:lpstr>
      <vt:lpstr>Persistent HTTP (HTTP 1.1)</vt:lpstr>
      <vt:lpstr>HTTP request message</vt:lpstr>
      <vt:lpstr>HTTP request message: general format</vt:lpstr>
      <vt:lpstr>Other HTTP request messages</vt:lpstr>
      <vt:lpstr>HTTP response message</vt:lpstr>
      <vt:lpstr>HTTP response status codes</vt:lpstr>
      <vt:lpstr>Maintaining user/server state: cookies</vt:lpstr>
      <vt:lpstr>Maintaining user/server state: cookies</vt:lpstr>
      <vt:lpstr>HTTP cookies: comments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caches</vt:lpstr>
      <vt:lpstr>Web caches</vt:lpstr>
      <vt:lpstr>Caching example</vt:lpstr>
      <vt:lpstr>Option 1: buy a faster access link</vt:lpstr>
      <vt:lpstr>Option 2: install a web cache</vt:lpstr>
      <vt:lpstr>Calculating access link utilization, end-end delay with cache:</vt:lpstr>
      <vt:lpstr>Application Layer: Overview</vt:lpstr>
      <vt:lpstr>DNS: Domain Name System</vt:lpstr>
      <vt:lpstr>DNS: services, structure</vt:lpstr>
      <vt:lpstr>Thinking about the DNS</vt:lpstr>
      <vt:lpstr>DNS: a distributed, hierarchical database</vt:lpstr>
      <vt:lpstr>Top-Level Domain, and authoritative servers</vt:lpstr>
      <vt:lpstr>Local DNS name servers</vt:lpstr>
      <vt:lpstr>DNS name resolution: iterated query</vt:lpstr>
      <vt:lpstr>DNS name resolution: recursive query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Valapadasu, Uday Bhaskar</cp:lastModifiedBy>
  <cp:revision>200</cp:revision>
  <dcterms:created xsi:type="dcterms:W3CDTF">2020-01-18T07:24:59Z</dcterms:created>
  <dcterms:modified xsi:type="dcterms:W3CDTF">2024-09-05T23:54:30Z</dcterms:modified>
</cp:coreProperties>
</file>